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handoutMasterIdLst>
    <p:handoutMasterId r:id="rId72"/>
  </p:handoutMasterIdLst>
  <p:sldIdLst>
    <p:sldId id="850" r:id="rId2"/>
    <p:sldId id="776" r:id="rId3"/>
    <p:sldId id="778" r:id="rId4"/>
    <p:sldId id="779" r:id="rId5"/>
    <p:sldId id="780" r:id="rId6"/>
    <p:sldId id="781" r:id="rId7"/>
    <p:sldId id="782" r:id="rId8"/>
    <p:sldId id="783" r:id="rId9"/>
    <p:sldId id="784" r:id="rId10"/>
    <p:sldId id="785" r:id="rId11"/>
    <p:sldId id="786" r:id="rId12"/>
    <p:sldId id="787" r:id="rId13"/>
    <p:sldId id="788" r:id="rId14"/>
    <p:sldId id="789" r:id="rId15"/>
    <p:sldId id="790" r:id="rId16"/>
    <p:sldId id="791" r:id="rId17"/>
    <p:sldId id="792" r:id="rId18"/>
    <p:sldId id="793" r:id="rId19"/>
    <p:sldId id="794" r:id="rId20"/>
    <p:sldId id="855" r:id="rId21"/>
    <p:sldId id="856" r:id="rId22"/>
    <p:sldId id="857" r:id="rId23"/>
    <p:sldId id="858" r:id="rId24"/>
    <p:sldId id="799" r:id="rId25"/>
    <p:sldId id="800" r:id="rId26"/>
    <p:sldId id="801" r:id="rId27"/>
    <p:sldId id="804" r:id="rId28"/>
    <p:sldId id="805" r:id="rId29"/>
    <p:sldId id="806" r:id="rId30"/>
    <p:sldId id="807" r:id="rId31"/>
    <p:sldId id="808" r:id="rId32"/>
    <p:sldId id="809" r:id="rId33"/>
    <p:sldId id="810" r:id="rId34"/>
    <p:sldId id="811" r:id="rId35"/>
    <p:sldId id="812" r:id="rId36"/>
    <p:sldId id="813" r:id="rId37"/>
    <p:sldId id="814" r:id="rId38"/>
    <p:sldId id="815" r:id="rId39"/>
    <p:sldId id="816" r:id="rId40"/>
    <p:sldId id="818" r:id="rId41"/>
    <p:sldId id="859" r:id="rId42"/>
    <p:sldId id="820" r:id="rId43"/>
    <p:sldId id="821" r:id="rId44"/>
    <p:sldId id="822" r:id="rId45"/>
    <p:sldId id="823" r:id="rId46"/>
    <p:sldId id="824" r:id="rId47"/>
    <p:sldId id="825" r:id="rId48"/>
    <p:sldId id="826" r:id="rId49"/>
    <p:sldId id="827" r:id="rId50"/>
    <p:sldId id="828" r:id="rId51"/>
    <p:sldId id="829" r:id="rId52"/>
    <p:sldId id="831" r:id="rId53"/>
    <p:sldId id="832" r:id="rId54"/>
    <p:sldId id="833" r:id="rId55"/>
    <p:sldId id="834" r:id="rId56"/>
    <p:sldId id="835" r:id="rId57"/>
    <p:sldId id="836" r:id="rId58"/>
    <p:sldId id="837" r:id="rId59"/>
    <p:sldId id="838" r:id="rId60"/>
    <p:sldId id="839" r:id="rId61"/>
    <p:sldId id="840" r:id="rId62"/>
    <p:sldId id="841" r:id="rId63"/>
    <p:sldId id="843" r:id="rId64"/>
    <p:sldId id="844" r:id="rId65"/>
    <p:sldId id="845" r:id="rId66"/>
    <p:sldId id="846" r:id="rId67"/>
    <p:sldId id="847" r:id="rId68"/>
    <p:sldId id="860" r:id="rId69"/>
    <p:sldId id="861" r:id="rId70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000000"/>
    <a:srgbClr val="50AAE6"/>
    <a:srgbClr val="5A6EB4"/>
    <a:srgbClr val="A00078"/>
    <a:srgbClr val="A01E28"/>
    <a:srgbClr val="A08232"/>
    <a:srgbClr val="DCA01E"/>
    <a:srgbClr val="FA82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847" autoAdjust="0"/>
  </p:normalViewPr>
  <p:slideViewPr>
    <p:cSldViewPr>
      <p:cViewPr varScale="1">
        <p:scale>
          <a:sx n="83" d="100"/>
          <a:sy n="83" d="100"/>
        </p:scale>
        <p:origin x="-108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0" d="100"/>
          <a:sy n="110" d="100"/>
        </p:scale>
        <p:origin x="-3080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slide" Target="slides/slide69.xml"/><Relationship Id="rId71" Type="http://schemas.openxmlformats.org/officeDocument/2006/relationships/notesMaster" Target="notesMasters/notesMaster1.xml"/><Relationship Id="rId72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printerSettings" Target="printerSettings/printerSettings1.bin"/><Relationship Id="rId74" Type="http://schemas.openxmlformats.org/officeDocument/2006/relationships/presProps" Target="presProps.xml"/><Relationship Id="rId75" Type="http://schemas.openxmlformats.org/officeDocument/2006/relationships/viewProps" Target="viewProps.xml"/><Relationship Id="rId76" Type="http://schemas.openxmlformats.org/officeDocument/2006/relationships/theme" Target="theme/theme1.xml"/><Relationship Id="rId77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4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629026" y="508411"/>
            <a:ext cx="2733675" cy="30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ableitung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536575" y="9265081"/>
            <a:ext cx="3076575" cy="219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65000"/>
              </a:lnSpc>
              <a:spcBef>
                <a:spcPct val="50000"/>
              </a:spcBef>
              <a:defRPr/>
            </a:pPr>
            <a:r>
              <a:rPr lang="de-DE" sz="800" smtClean="0"/>
              <a:t>KIT – Universität des Landes Baden-Württemberg und </a:t>
            </a:r>
          </a:p>
          <a:p>
            <a:pPr eaLnBrk="1" hangingPunct="1">
              <a:lnSpc>
                <a:spcPct val="65000"/>
              </a:lnSpc>
              <a:spcBef>
                <a:spcPct val="50000"/>
              </a:spcBef>
              <a:defRPr/>
            </a:pPr>
            <a:r>
              <a:rPr lang="de-DE" sz="800" smtClean="0"/>
              <a:t>nationales Forschungszentrum in der Helmholtz-Gemeinschaft</a:t>
            </a:r>
          </a:p>
        </p:txBody>
      </p:sp>
      <p:pic>
        <p:nvPicPr>
          <p:cNvPr id="3076" name="Picture 11" descr="KIT-Logo-rgb_d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3" y="205259"/>
            <a:ext cx="998537" cy="505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29494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224"/>
            <a:ext cx="5438775" cy="446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867"/>
            <a:ext cx="2946400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r>
              <a:rPr lang="de-DE"/>
              <a:t>ableitung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0867"/>
            <a:ext cx="2946400" cy="495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23CAF15-0778-484B-9F17-63E80DB102B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153204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B2BCC48-4833-9144-BBB6-08988BEEA6C8}" type="slidenum">
              <a:rPr lang="el-GR" sz="1200"/>
              <a:pPr eaLnBrk="1" hangingPunct="1"/>
              <a:t>1</a:t>
            </a:fld>
            <a:endParaRPr lang="el-GR" sz="1200"/>
          </a:p>
        </p:txBody>
      </p:sp>
      <p:sp>
        <p:nvSpPr>
          <p:cNvPr id="30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>
                <a:ea typeface="+mn-ea"/>
                <a:cs typeface="+mn-cs"/>
              </a:rPr>
              <a:t>wsoap:mep</a:t>
            </a:r>
            <a:r>
              <a:rPr lang="en-US" b="1" dirty="0">
                <a:ea typeface="+mn-ea"/>
                <a:cs typeface="+mn-cs"/>
              </a:rPr>
              <a:t>="http://www.w3.org/2003/05/soap/</a:t>
            </a:r>
            <a:r>
              <a:rPr lang="en-US" b="1" dirty="0" err="1">
                <a:ea typeface="+mn-ea"/>
                <a:cs typeface="+mn-cs"/>
              </a:rPr>
              <a:t>mep</a:t>
            </a:r>
            <a:r>
              <a:rPr lang="en-US" b="1" dirty="0">
                <a:ea typeface="+mn-ea"/>
                <a:cs typeface="+mn-cs"/>
              </a:rPr>
              <a:t>/request-response"&gt;</a:t>
            </a:r>
            <a:endParaRPr lang="en-US" dirty="0">
              <a:ea typeface="+mn-ea"/>
              <a:cs typeface="+mn-cs"/>
            </a:endParaRPr>
          </a:p>
          <a:p>
            <a:r>
              <a:rPr lang="en-US" dirty="0">
                <a:ea typeface="+mn-ea"/>
                <a:cs typeface="+mn-cs"/>
              </a:rPr>
              <a:t>This attribute is also specific to WSDL 2.0's SOAP binding. It specifies the SOAP message exchange pattern that will be used to implement the abstract WSDL 2.0 message exchange pattern</a:t>
            </a:r>
          </a:p>
          <a:p>
            <a:r>
              <a:rPr lang="en-US" b="1" dirty="0" err="1">
                <a:ea typeface="+mn-ea"/>
                <a:cs typeface="+mn-cs"/>
              </a:rPr>
              <a:t>wsoap:protocol</a:t>
            </a:r>
            <a:r>
              <a:rPr lang="en-US" b="1" dirty="0">
                <a:ea typeface="+mn-ea"/>
                <a:cs typeface="+mn-cs"/>
              </a:rPr>
              <a:t>="http://www.w3.org/2003/05/soap/bindings/HTTP"</a:t>
            </a:r>
            <a:endParaRPr lang="en-US" dirty="0">
              <a:ea typeface="+mn-ea"/>
              <a:cs typeface="+mn-cs"/>
            </a:endParaRPr>
          </a:p>
          <a:p>
            <a:r>
              <a:rPr lang="en-US" dirty="0">
                <a:ea typeface="+mn-ea"/>
                <a:cs typeface="+mn-cs"/>
              </a:rPr>
              <a:t>This attribute is specific to WSDL 2.0's SOAP binding (thus it uses the </a:t>
            </a:r>
            <a:r>
              <a:rPr lang="en-US" dirty="0" err="1">
                <a:ea typeface="+mn-ea"/>
                <a:cs typeface="+mn-cs"/>
              </a:rPr>
              <a:t>wsoap</a:t>
            </a:r>
            <a:r>
              <a:rPr lang="en-US" dirty="0">
                <a:ea typeface="+mn-ea"/>
                <a:cs typeface="+mn-cs"/>
              </a:rPr>
              <a:t>: prefix). It specifies the underlying transmission protocol that should be used, in this case HTTP.</a:t>
            </a:r>
          </a:p>
          <a:p>
            <a:endParaRPr lang="en-US" dirty="0">
              <a:ea typeface="+mn-ea"/>
              <a:cs typeface="+mn-cs"/>
            </a:endParaRPr>
          </a:p>
          <a:p>
            <a:r>
              <a:rPr lang="en-US" b="1" dirty="0" err="1">
                <a:ea typeface="+mn-ea"/>
                <a:cs typeface="+mn-cs"/>
              </a:rPr>
              <a:t>wsoap:code</a:t>
            </a:r>
            <a:r>
              <a:rPr lang="en-US" b="1" dirty="0">
                <a:ea typeface="+mn-ea"/>
                <a:cs typeface="+mn-cs"/>
              </a:rPr>
              <a:t>="</a:t>
            </a:r>
            <a:r>
              <a:rPr lang="en-US" b="1" dirty="0" err="1">
                <a:ea typeface="+mn-ea"/>
                <a:cs typeface="+mn-cs"/>
              </a:rPr>
              <a:t>soap:Sender</a:t>
            </a:r>
            <a:r>
              <a:rPr lang="en-US" b="1" dirty="0">
                <a:ea typeface="+mn-ea"/>
                <a:cs typeface="+mn-cs"/>
              </a:rPr>
              <a:t>"/&gt;</a:t>
            </a:r>
            <a:endParaRPr lang="en-US" dirty="0">
              <a:ea typeface="+mn-ea"/>
              <a:cs typeface="+mn-cs"/>
            </a:endParaRPr>
          </a:p>
          <a:p>
            <a:r>
              <a:rPr lang="en-US" dirty="0">
                <a:ea typeface="+mn-ea"/>
                <a:cs typeface="+mn-cs"/>
              </a:rPr>
              <a:t>This attribute is also specific to WSDL 2.0's SOAP binding. This specifies the SOAP 1.2 fault code that will cause this fault message to be sent.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Prof. Dr. Max Mustermann | Musterfakultät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C0080F5-6631-4CAF-9863-90E78F04757F}" type="slidenum">
              <a:rPr lang="de-DE" smtClean="0"/>
              <a:pPr>
                <a:defRPr/>
              </a:pPr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82539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ea typeface="ＭＳ Ｐゴシック" charset="-128"/>
                <a:cs typeface="ＭＳ Ｐゴシック" charset="-128"/>
              </a:rPr>
              <a:t>Basic construct for rapid development of distributed applications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For large-scale distributed computing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For interoperability within and among enterprises</a:t>
            </a:r>
          </a:p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Reusable building blocks</a:t>
            </a:r>
          </a:p>
          <a:p>
            <a:pPr eaLnBrk="1" hangingPunct="1"/>
            <a:endParaRPr lang="en-US">
              <a:ea typeface="ＭＳ Ｐゴシック" charset="-128"/>
              <a:cs typeface="ＭＳ Ｐゴシック" charset="-128"/>
            </a:endParaRPr>
          </a:p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Include pics</a:t>
            </a:r>
          </a:p>
          <a:p>
            <a:pPr eaLnBrk="1" hangingPunct="1"/>
            <a:r>
              <a:rPr lang="en-US">
                <a:ea typeface="ＭＳ Ｐゴシック" charset="-128"/>
                <a:cs typeface="ＭＳ Ｐゴシック" charset="-128"/>
              </a:rPr>
              <a:t>2200 APIs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The Web currently contains 112 million domains and 30 billion Web pages 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Web pages are very easy to create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Currently, the are only 28000 services (some argue even 1500) 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WS technology stack (WSDL, SOAP,…) adds complexity (Developers + tools)</a:t>
            </a:r>
          </a:p>
          <a:p>
            <a:pPr lvl="1"/>
            <a:r>
              <a:rPr lang="en-US"/>
              <a:t>Limits the uptake and scalability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Low level auf automation of common tasks</a:t>
            </a:r>
          </a:p>
          <a:p>
            <a:endParaRPr lang="en-US">
              <a:ea typeface="ＭＳ Ｐゴシック" charset="-128"/>
              <a:cs typeface="ＭＳ Ｐゴシック" charset="-128"/>
            </a:endParaRPr>
          </a:p>
          <a:p>
            <a:r>
              <a:rPr lang="en-US">
                <a:ea typeface="ＭＳ Ｐゴシック" charset="-128"/>
                <a:cs typeface="ＭＳ Ｐゴシック" charset="-128"/>
                <a:sym typeface="Wingdings" charset="2"/>
              </a:rPr>
              <a:t>--&gt; </a:t>
            </a:r>
            <a:r>
              <a:rPr lang="en-US" b="1">
                <a:ea typeface="ＭＳ Ｐゴシック" charset="-128"/>
                <a:cs typeface="ＭＳ Ｐゴシック" charset="-128"/>
                <a:sym typeface="Wingdings" charset="2"/>
              </a:rPr>
              <a:t>Semantic</a:t>
            </a:r>
            <a:r>
              <a:rPr lang="en-US" b="1">
                <a:ea typeface="ＭＳ Ｐゴシック" charset="-128"/>
                <a:cs typeface="ＭＳ Ｐゴシック" charset="-128"/>
              </a:rPr>
              <a:t> Web Services</a:t>
            </a:r>
          </a:p>
          <a:p>
            <a:pPr eaLnBrk="1" hangingPunct="1"/>
            <a:endParaRPr lang="en-US">
              <a:ea typeface="ＭＳ Ｐゴシック" charset="-128"/>
              <a:cs typeface="ＭＳ Ｐゴシック" charset="-128"/>
            </a:endParaRPr>
          </a:p>
          <a:p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eaLnBrk="0" hangingPunct="0"/>
            <a:fld id="{7BE9A634-BA4C-1C4F-8C45-2EE47D5DC4B0}" type="slidenum">
              <a:rPr lang="en-GB">
                <a:latin typeface="Times" charset="0"/>
              </a:rPr>
              <a:pPr eaLnBrk="0" hangingPunct="0"/>
              <a:t>34</a:t>
            </a:fld>
            <a:endParaRPr lang="en-GB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10911 APIs 7305 </a:t>
            </a:r>
            <a:r>
              <a:rPr lang="en-US" dirty="0" err="1" smtClean="0"/>
              <a:t>mashups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3CAF15-0778-484B-9F17-63E80DB102B2}" type="slidenum">
              <a:rPr lang="de-DE" smtClean="0"/>
              <a:pPr>
                <a:defRPr/>
              </a:pPr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0875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eaLnBrk="0" hangingPunct="0"/>
            <a:fld id="{652755A9-B37F-5749-A6B5-19AF3ECD7B61}" type="slidenum">
              <a:rPr lang="en-GB">
                <a:latin typeface="Times" charset="0"/>
              </a:rPr>
              <a:pPr eaLnBrk="0" hangingPunct="0"/>
              <a:t>37</a:t>
            </a:fld>
            <a:endParaRPr lang="en-GB">
              <a:latin typeface="Times" charset="0"/>
            </a:endParaRPr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  <a:cs typeface="ＭＳ Ｐゴシック" charset="-128"/>
              </a:rPr>
              <a:t>Needs to be updated </a:t>
            </a:r>
          </a:p>
          <a:p>
            <a:pPr eaLnBrk="1" hangingPunct="1"/>
            <a:endParaRPr lang="en-US" dirty="0" smtClean="0">
              <a:ea typeface="ＭＳ Ｐゴシック" charset="-128"/>
              <a:cs typeface="ＭＳ Ｐゴシック" charset="-128"/>
            </a:endParaRPr>
          </a:p>
          <a:p>
            <a:pPr eaLnBrk="1" hangingPunct="1"/>
            <a:r>
              <a:rPr lang="en-US" dirty="0" smtClean="0">
                <a:ea typeface="ＭＳ Ｐゴシック" charset="-128"/>
                <a:cs typeface="ＭＳ Ｐゴシック" charset="-128"/>
              </a:rPr>
              <a:t>-</a:t>
            </a:r>
            <a:r>
              <a:rPr lang="en-US" dirty="0" err="1">
                <a:ea typeface="ＭＳ Ｐゴシック" charset="-128"/>
                <a:cs typeface="ＭＳ Ｐゴシック" charset="-128"/>
              </a:rPr>
              <a:t>Siri</a:t>
            </a:r>
            <a:r>
              <a:rPr lang="en-US" dirty="0">
                <a:ea typeface="ＭＳ Ｐゴシック" charset="-128"/>
                <a:cs typeface="ＭＳ Ｐゴシック" charset="-128"/>
              </a:rPr>
              <a:t> </a:t>
            </a:r>
          </a:p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Alcatel-Lucent</a:t>
            </a:r>
          </a:p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 Google does JavaScript and XML</a:t>
            </a:r>
          </a:p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YouTube does Atom and RSS</a:t>
            </a:r>
          </a:p>
          <a:p>
            <a:pPr eaLnBrk="1" hangingPunct="1"/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/>
            <a:r>
              <a:rPr lang="en-US" dirty="0">
                <a:ea typeface="ＭＳ Ｐゴシック" charset="-128"/>
                <a:cs typeface="ＭＳ Ｐゴシック" charset="-128"/>
              </a:rPr>
              <a:t>Web APIs and Web applications following REST principles</a:t>
            </a:r>
            <a:endParaRPr lang="en-GB" dirty="0">
              <a:ea typeface="ＭＳ Ｐゴシック" charset="-128"/>
              <a:cs typeface="ＭＳ Ｐゴシック" charset="-128"/>
            </a:endParaRPr>
          </a:p>
          <a:p>
            <a:pPr eaLnBrk="1" hangingPunct="1"/>
            <a:r>
              <a:rPr lang="en-GB" dirty="0">
                <a:ea typeface="ＭＳ Ｐゴシック" charset="-128"/>
                <a:cs typeface="ＭＳ Ｐゴシック" charset="-128"/>
              </a:rPr>
              <a:t> Currently, there is an increased adoption of the </a:t>
            </a:r>
            <a:r>
              <a:rPr lang="en-GB" dirty="0" err="1">
                <a:ea typeface="ＭＳ Ｐゴシック" charset="-128"/>
                <a:cs typeface="ＭＳ Ｐゴシック" charset="-128"/>
              </a:rPr>
              <a:t>RESTful</a:t>
            </a:r>
            <a:r>
              <a:rPr lang="en-GB" dirty="0">
                <a:ea typeface="ＭＳ Ｐゴシック" charset="-128"/>
                <a:cs typeface="ＭＳ Ｐゴシック" charset="-128"/>
              </a:rPr>
              <a:t> paradigm</a:t>
            </a:r>
          </a:p>
          <a:p>
            <a:pPr eaLnBrk="1" hangingPunct="1"/>
            <a:r>
              <a:rPr lang="en-GB" dirty="0">
                <a:ea typeface="ＭＳ Ｐゴシック" charset="-128"/>
                <a:cs typeface="ＭＳ Ｐゴシック" charset="-128"/>
              </a:rPr>
              <a:t> Supported by the growing popularity and use of Web 2.0 technologies </a:t>
            </a:r>
          </a:p>
          <a:p>
            <a:pPr eaLnBrk="1" hangingPunct="1"/>
            <a:r>
              <a:rPr lang="en-GB" dirty="0">
                <a:ea typeface="ＭＳ Ｐゴシック" charset="-128"/>
                <a:cs typeface="ＭＳ Ｐゴシック" charset="-128"/>
              </a:rPr>
              <a:t> </a:t>
            </a:r>
            <a:r>
              <a:rPr lang="en-GB" dirty="0" err="1">
                <a:ea typeface="ＭＳ Ｐゴシック" charset="-128"/>
                <a:cs typeface="ＭＳ Ｐゴシック" charset="-128"/>
              </a:rPr>
              <a:t>RESTful</a:t>
            </a:r>
            <a:r>
              <a:rPr lang="en-GB" dirty="0">
                <a:ea typeface="ＭＳ Ｐゴシック" charset="-128"/>
                <a:cs typeface="ＭＳ Ｐゴシック" charset="-128"/>
              </a:rPr>
              <a:t> services more lightweight than WSDL-based </a:t>
            </a:r>
            <a:r>
              <a:rPr lang="en-US" dirty="0">
                <a:ea typeface="ＭＳ Ｐゴシック" charset="-128"/>
                <a:cs typeface="ＭＳ Ｐゴシック" charset="-128"/>
              </a:rPr>
              <a:t>services in technology and usage</a:t>
            </a:r>
            <a:endParaRPr lang="en-GB" dirty="0">
              <a:ea typeface="ＭＳ Ｐゴシック" charset="-128"/>
              <a:cs typeface="ＭＳ Ｐゴシック" charset="-128"/>
            </a:endParaRPr>
          </a:p>
          <a:p>
            <a:pPr eaLnBrk="1" hangingPunct="1"/>
            <a:r>
              <a:rPr lang="en-GB" dirty="0">
                <a:ea typeface="ＭＳ Ｐゴシック" charset="-128"/>
                <a:cs typeface="ＭＳ Ｐゴシック" charset="-128"/>
              </a:rPr>
              <a:t> Both in technology and descriptions</a:t>
            </a:r>
          </a:p>
          <a:p>
            <a:pPr eaLnBrk="1" hangingPunct="1"/>
            <a:r>
              <a:rPr lang="en-GB" dirty="0">
                <a:ea typeface="ＭＳ Ｐゴシック" charset="-128"/>
                <a:cs typeface="ＭＳ Ｐゴシック" charset="-128"/>
              </a:rPr>
              <a:t> They also enable combining heterogeneous data for creating </a:t>
            </a:r>
            <a:r>
              <a:rPr lang="en-GB" dirty="0" err="1">
                <a:ea typeface="ＭＳ Ｐゴシック" charset="-128"/>
                <a:cs typeface="ＭＳ Ｐゴシック" charset="-128"/>
              </a:rPr>
              <a:t>mashups</a:t>
            </a:r>
            <a:r>
              <a:rPr lang="en-GB" dirty="0">
                <a:ea typeface="ＭＳ Ｐゴシック" charset="-128"/>
                <a:cs typeface="ＭＳ Ｐゴシック" charset="-128"/>
              </a:rPr>
              <a:t>.</a:t>
            </a:r>
          </a:p>
          <a:p>
            <a:pPr eaLnBrk="1" hangingPunct="1"/>
            <a:endParaRPr lang="en-GB" dirty="0">
              <a:ea typeface="ＭＳ Ｐゴシック" charset="-128"/>
              <a:cs typeface="ＭＳ Ｐゴシック" charset="-128"/>
            </a:endParaRPr>
          </a:p>
          <a:p>
            <a:pPr eaLnBrk="1" hangingPunct="1"/>
            <a:endParaRPr lang="en-GB" dirty="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ea typeface="ＭＳ Ｐゴシック" charset="-128"/>
                <a:cs typeface="ＭＳ Ｐゴシック" charset="-128"/>
              </a:rPr>
              <a:t>-Described in HTML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-More pictures</a:t>
            </a: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eaLnBrk="0" hangingPunct="0"/>
            <a:fld id="{AD111711-FBE8-A244-96EF-36EB76FD05E6}" type="slidenum">
              <a:rPr lang="en-GB">
                <a:latin typeface="Times" charset="0"/>
              </a:rPr>
              <a:pPr eaLnBrk="0" hangingPunct="0"/>
              <a:t>38</a:t>
            </a:fld>
            <a:endParaRPr lang="en-GB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8806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ea typeface="ＭＳ Ｐゴシック" charset="-128"/>
                <a:cs typeface="ＭＳ Ｐゴシック" charset="-128"/>
              </a:rPr>
              <a:t>- REST more lightweight (shorter messages, no paring needed), directly over HTTP, easy clients, new and modern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- Clients for REST can be difficult to built, no formal description, no stack on top….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A251C2-A322-054F-A600-F4B6BF606123}" type="slidenum">
              <a:rPr lang="el-GR"/>
              <a:pPr/>
              <a:t>39</a:t>
            </a:fld>
            <a:endParaRPr lang="el-G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87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Nonfunctional semantics are represented using some ontology, semantically capturing nonfunctional properties such as the pricing, quality of service, or various policies. </a:t>
            </a:r>
          </a:p>
          <a:p>
            <a:r>
              <a:rPr lang="en-US"/>
              <a:t>Nonfunctional semantics mainly serve to rank the discovered services. </a:t>
            </a:r>
          </a:p>
        </p:txBody>
      </p:sp>
      <p:sp>
        <p:nvSpPr>
          <p:cNvPr id="1187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447AFDA-DD2B-074A-804C-C0A19ABE5563}" type="slidenum">
              <a:rPr lang="el-GR" sz="1200"/>
              <a:pPr eaLnBrk="1" hangingPunct="1"/>
              <a:t>47</a:t>
            </a:fld>
            <a:endParaRPr lang="el-GR"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981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i="1"/>
              <a:t>Behavioral semantics </a:t>
            </a:r>
            <a:r>
              <a:rPr lang="en-US"/>
              <a:t>specifies the protocol (ordering of operations) that a clientneeds to follow when consuming a service’s functionality.</a:t>
            </a:r>
          </a:p>
          <a:p>
            <a:endParaRPr lang="en-US"/>
          </a:p>
          <a:p>
            <a:r>
              <a:rPr lang="en-US"/>
              <a:t>Behavioral semantics describe how the client should communicate with a service, by capturing control dependencies among the operations of the service. </a:t>
            </a:r>
          </a:p>
        </p:txBody>
      </p:sp>
      <p:sp>
        <p:nvSpPr>
          <p:cNvPr id="1198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D0FD90A-1D68-4548-8094-D400A3C7D5E5}" type="slidenum">
              <a:rPr lang="el-GR" sz="1200"/>
              <a:pPr eaLnBrk="1" hangingPunct="1"/>
              <a:t>48</a:t>
            </a:fld>
            <a:endParaRPr lang="el-GR"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2083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I</a:t>
            </a:r>
            <a:r>
              <a:rPr lang="en-US" i="1"/>
              <a:t>nformation model</a:t>
            </a:r>
            <a:r>
              <a:rPr lang="en-US"/>
              <a:t> defines the semantics of input, output and fault messages</a:t>
            </a:r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1DD9DCB-E691-BB4B-BB63-D4DD89877CC6}" type="slidenum">
              <a:rPr lang="el-GR" sz="1200"/>
              <a:pPr eaLnBrk="1" hangingPunct="1"/>
              <a:t>49</a:t>
            </a:fld>
            <a:endParaRPr lang="el-GR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0" lvl="1"/>
            <a:r>
              <a:rPr lang="en-US" dirty="0"/>
              <a:t>“</a:t>
            </a:r>
            <a:r>
              <a:rPr lang="en-US" altLang="ja-JP" dirty="0"/>
              <a:t>a Web Service is an application component accessible over open protocols</a:t>
            </a:r>
            <a:r>
              <a:rPr lang="en-US" dirty="0"/>
              <a:t>”</a:t>
            </a:r>
            <a:r>
              <a:rPr lang="en-US" altLang="ja-JP" dirty="0"/>
              <a:t>.</a:t>
            </a:r>
          </a:p>
          <a:p>
            <a:endParaRPr lang="en-US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4C9117-E5C2-B44B-8478-F69B15548E8C}" type="slidenum">
              <a:rPr lang="el-GR"/>
              <a:pPr/>
              <a:t>3</a:t>
            </a:fld>
            <a:endParaRPr lang="el-G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cs typeface="Arial" charset="0"/>
              <a:sym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0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Gill Sans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>
                <a:ea typeface="ＭＳ Ｐゴシック" charset="-128"/>
                <a:cs typeface="ＭＳ Ｐゴシック" charset="-128"/>
              </a:rPr>
              <a:t>Suche nach Ipod ueber Web Service Schnittstelle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1. Benutzer sucht nach "ipod" in der Anwendung.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2. Die Anwendung benutzt eine Suchanfrage fuer "ipod" an den eBay Web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Service.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3. Die eBay Datenbank sucht nach "ipod".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4. Die eBay Datenbank sendet eine Antwort an die Anwendung zurueck.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5. Die Anwendung stellt die Suchergebnisse dem Benutzer dar.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1E0535-3613-AB4C-B065-6F3EC2D9E3BF}" type="slidenum">
              <a:rPr lang="el-GR"/>
              <a:pPr/>
              <a:t>5</a:t>
            </a:fld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60070E4-B8D4-F542-A5FB-02C33FF3D7CD}" type="slidenum">
              <a:rPr lang="el-GR"/>
              <a:pPr/>
              <a:t>6</a:t>
            </a:fld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>
                <a:ea typeface="ＭＳ Ｐゴシック" charset="-128"/>
                <a:cs typeface="ＭＳ Ｐゴシック" charset="-128"/>
              </a:rPr>
              <a:t>OSF = Open Software Foundation</a:t>
            </a:r>
          </a:p>
          <a:p>
            <a:endParaRPr lang="de-DE">
              <a:ea typeface="ＭＳ Ｐゴシック" charset="-128"/>
              <a:cs typeface="ＭＳ Ｐゴシック" charset="-128"/>
            </a:endParaRPr>
          </a:p>
          <a:p>
            <a:r>
              <a:rPr lang="en-US">
                <a:ea typeface="ＭＳ Ｐゴシック" charset="-128"/>
                <a:cs typeface="ＭＳ Ｐゴシック" charset="-128"/>
              </a:rPr>
              <a:t>Earlier distributed systems suffered from interoperability issues because each vendor implemented its own on</a:t>
            </a:r>
            <a:r>
              <a:rPr lang="he-IL">
                <a:ea typeface="ＭＳ Ｐゴシック" charset="-128"/>
                <a:cs typeface="ＭＳ Ｐゴシック" charset="-128"/>
              </a:rPr>
              <a:t>-</a:t>
            </a:r>
            <a:r>
              <a:rPr lang="en-US">
                <a:ea typeface="ＭＳ Ｐゴシック" charset="-128"/>
                <a:cs typeface="ＭＳ Ｐゴシック" charset="-128"/>
              </a:rPr>
              <a:t>wire format for distributed object messaging</a:t>
            </a:r>
            <a:r>
              <a:rPr lang="he-IL">
                <a:ea typeface="ＭＳ Ｐゴシック" charset="-128"/>
                <a:cs typeface="ＭＳ Ｐゴシック" charset="-128"/>
              </a:rPr>
              <a:t>. </a:t>
            </a:r>
            <a:endParaRPr lang="en-US">
              <a:ea typeface="ＭＳ Ｐゴシック" charset="-128"/>
              <a:cs typeface="ＭＳ Ｐゴシック" charset="-128"/>
            </a:endParaRPr>
          </a:p>
          <a:p>
            <a:r>
              <a:rPr lang="en-AU">
                <a:ea typeface="ＭＳ Ｐゴシック" charset="-128"/>
                <a:cs typeface="ＭＳ Ｐゴシック" charset="-128"/>
              </a:rPr>
              <a:t>Development of DCOM apps strictly bound to Windows Operating system.</a:t>
            </a:r>
          </a:p>
          <a:p>
            <a:r>
              <a:rPr lang="en-AU">
                <a:ea typeface="ＭＳ Ｐゴシック" charset="-128"/>
                <a:cs typeface="ＭＳ Ｐゴシック" charset="-128"/>
              </a:rPr>
              <a:t>Development of RMI bound to Java programming language.</a:t>
            </a:r>
            <a:endParaRPr lang="en-US">
              <a:ea typeface="ＭＳ Ｐゴシック" charset="-128"/>
              <a:cs typeface="ＭＳ Ｐゴシック" charset="-128"/>
            </a:endParaRPr>
          </a:p>
          <a:p>
            <a:endParaRPr lang="de-DE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2256D2-6270-B24B-8A3C-8ADC7EC88D54}" type="slidenum">
              <a:rPr lang="el-GR"/>
              <a:pPr/>
              <a:t>7</a:t>
            </a:fld>
            <a:endParaRPr lang="el-G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de-DE">
                <a:ea typeface="ＭＳ Ｐゴシック" charset="-128"/>
                <a:cs typeface="ＭＳ Ｐゴシック" charset="-128"/>
              </a:rPr>
              <a:t>EDIFACT = EDI for Administration, Commerce and Transport</a:t>
            </a:r>
          </a:p>
          <a:p>
            <a:r>
              <a:rPr lang="de-DE">
                <a:ea typeface="ＭＳ Ｐゴシック" charset="-128"/>
                <a:cs typeface="ＭＳ Ｐゴシック" charset="-128"/>
              </a:rPr>
              <a:t>ebXML = Electronic Business using XML</a:t>
            </a: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983450-E7AB-4A4A-A8E6-F4B7466ACDAA}" type="slidenum">
              <a:rPr lang="el-GR"/>
              <a:pPr/>
              <a:t>11</a:t>
            </a:fld>
            <a:endParaRPr lang="el-G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>
                <a:ea typeface="ＭＳ Ｐゴシック" charset="-128"/>
                <a:cs typeface="ＭＳ Ｐゴシック" charset="-128"/>
              </a:rPr>
              <a:t>Web Services expose useful functionality to Web users through a standard Web protocol called SOAP. </a:t>
            </a:r>
          </a:p>
          <a:p>
            <a:pPr>
              <a:lnSpc>
                <a:spcPct val="80000"/>
              </a:lnSpc>
            </a:pPr>
            <a:r>
              <a:rPr lang="en-US">
                <a:ea typeface="ＭＳ Ｐゴシック" charset="-128"/>
                <a:cs typeface="ＭＳ Ｐゴシック" charset="-128"/>
              </a:rPr>
              <a:t>Soap is an XML vocabulary standard to enable programs on separate computers to interact across any network. SOAP is a simple markup language for describing messages between applications. 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SOAP over SMPT or GMS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- Extensible,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3B19D1-C659-B540-943D-8E356B6D9ED7}" type="slidenum">
              <a:rPr lang="el-GR"/>
              <a:pPr/>
              <a:t>19</a:t>
            </a:fld>
            <a:endParaRPr lang="el-G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ea typeface="ＭＳ Ｐゴシック" charset="-128"/>
                <a:cs typeface="ＭＳ Ｐゴシック" charset="-128"/>
              </a:rPr>
              <a:t>The optional SOAP Header element contains application-specific information (like authentication, payment, </a:t>
            </a:r>
            <a:r>
              <a:rPr lang="en-US" dirty="0" err="1" smtClean="0">
                <a:ea typeface="ＭＳ Ｐゴシック" charset="-128"/>
                <a:cs typeface="ＭＳ Ｐゴシック" charset="-128"/>
              </a:rPr>
              <a:t>etc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) about the SOAP message.</a:t>
            </a:r>
          </a:p>
          <a:p>
            <a:endParaRPr lang="en-US" dirty="0" smtClean="0">
              <a:ea typeface="ＭＳ Ｐゴシック" charset="-128"/>
              <a:cs typeface="ＭＳ Ｐゴシック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3CAF15-0778-484B-9F17-63E80DB102B2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92922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None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HTTP</a:t>
            </a:r>
            <a:r>
              <a:rPr lang="he-IL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/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1.1</a:t>
            </a:r>
            <a:r>
              <a:rPr lang="he-IL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200 OK </a:t>
            </a: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None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Content</a:t>
            </a:r>
            <a:r>
              <a:rPr lang="he-IL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-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Type</a:t>
            </a:r>
            <a:r>
              <a:rPr lang="he-IL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: 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application</a:t>
            </a:r>
            <a:r>
              <a:rPr lang="he-IL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/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soap; charset</a:t>
            </a:r>
            <a:r>
              <a:rPr lang="he-IL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=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utf-8</a:t>
            </a:r>
          </a:p>
          <a:p>
            <a:pPr eaLnBrk="1" hangingPunct="1">
              <a:spcBef>
                <a:spcPct val="20000"/>
              </a:spcBef>
              <a:buClr>
                <a:schemeClr val="hlink"/>
              </a:buClr>
              <a:buSzPct val="60000"/>
              <a:buFont typeface="Wingdings" charset="2"/>
              <a:buNone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Content</a:t>
            </a:r>
            <a:r>
              <a:rPr lang="he-IL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-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Length</a:t>
            </a:r>
            <a:r>
              <a:rPr lang="he-IL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Arial" charset="0"/>
                <a:cs typeface="Arial" charset="0"/>
              </a:rPr>
              <a:t>: 126</a:t>
            </a:r>
            <a:endParaRPr lang="en-US" dirty="0" smtClean="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Arial" charset="0"/>
              <a:cs typeface="Arial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3CAF15-0778-484B-9F17-63E80DB102B2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7178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mustertitelbild_o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76475"/>
            <a:ext cx="9324975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 descr="II_rahmen_neu_titel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396875" y="6475413"/>
            <a:ext cx="367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800" smtClean="0"/>
              <a:t>KIT – Universität des Landes Baden-Württemberg und</a:t>
            </a:r>
          </a:p>
          <a:p>
            <a:pPr eaLnBrk="1" hangingPunct="1">
              <a:defRPr/>
            </a:pPr>
            <a:r>
              <a:rPr lang="de-DE" sz="800" smtClean="0"/>
              <a:t>nationales Forschungszentrum in der Helmholtz-Gemeinschaft</a:t>
            </a:r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385763" y="3367088"/>
            <a:ext cx="4537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000" dirty="0" smtClean="0">
                <a:solidFill>
                  <a:schemeClr val="bg1"/>
                </a:solidFill>
              </a:rPr>
              <a:t>Institut</a:t>
            </a:r>
            <a:r>
              <a:rPr lang="de-DE" sz="1000" baseline="0" dirty="0" smtClean="0">
                <a:solidFill>
                  <a:schemeClr val="bg1"/>
                </a:solidFill>
              </a:rPr>
              <a:t> AIFB, KIT</a:t>
            </a:r>
            <a:endParaRPr lang="de-DE" sz="1000" dirty="0" smtClean="0">
              <a:solidFill>
                <a:schemeClr val="bg1"/>
              </a:solidFill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7318375" y="6497638"/>
            <a:ext cx="1727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de-DE" sz="1600" b="1" smtClean="0">
                <a:solidFill>
                  <a:schemeClr val="bg1"/>
                </a:solidFill>
              </a:rPr>
              <a:t>www.kit.edu</a:t>
            </a:r>
          </a:p>
        </p:txBody>
      </p:sp>
      <p:pic>
        <p:nvPicPr>
          <p:cNvPr id="7" name="Picture 11" descr="KIT-Logo-rgb_d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16192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6468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5085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59563" y="333375"/>
            <a:ext cx="2089150" cy="57594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0525" y="333375"/>
            <a:ext cx="6116638" cy="57594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5065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ECTOR School_Young Professiona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513" y="3357563"/>
            <a:ext cx="442753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5" descr="Aussenansicht ID_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3194050"/>
            <a:ext cx="4554538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II_rahmen_neu_tit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687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396875" y="6475413"/>
            <a:ext cx="36703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800" smtClean="0"/>
              <a:t>KIT – University of the State of Baden-Württemberg and National Research Center of the Helmholtz Association</a:t>
            </a:r>
            <a:endParaRPr lang="de-DE" sz="800" smtClean="0"/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318375" y="6497638"/>
            <a:ext cx="1727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de-DE" sz="1600" b="1" smtClean="0">
                <a:solidFill>
                  <a:schemeClr val="bg1"/>
                </a:solidFill>
              </a:rPr>
              <a:t>www.kit.edu</a:t>
            </a:r>
          </a:p>
        </p:txBody>
      </p:sp>
      <p:pic>
        <p:nvPicPr>
          <p:cNvPr id="9" name="Picture 13" descr="KIT-Logo-rgb_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1619250" cy="74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385763" y="3367088"/>
            <a:ext cx="4691062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000" dirty="0" smtClean="0">
                <a:solidFill>
                  <a:schemeClr val="bg1"/>
                </a:solidFill>
              </a:rPr>
              <a:t>Institut</a:t>
            </a:r>
            <a:r>
              <a:rPr lang="de-DE" sz="1000" baseline="0" dirty="0" smtClean="0">
                <a:solidFill>
                  <a:schemeClr val="bg1"/>
                </a:solidFill>
              </a:rPr>
              <a:t> AIFB, KIT</a:t>
            </a:r>
            <a:endParaRPr lang="de-DE" sz="1000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5288" y="1268413"/>
            <a:ext cx="8389937" cy="649287"/>
          </a:xfrm>
        </p:spPr>
        <p:txBody>
          <a:bodyPr/>
          <a:lstStyle>
            <a:lvl1pPr>
              <a:lnSpc>
                <a:spcPct val="90000"/>
              </a:lnSpc>
              <a:defRPr sz="26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96875" y="2232025"/>
            <a:ext cx="8370888" cy="620713"/>
          </a:xfrm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 sz="1800" b="1">
                <a:solidFill>
                  <a:srgbClr val="000000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263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0172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83441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8658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2918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525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5266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785085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58918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7" Type="http://schemas.openxmlformats.org/officeDocument/2006/relationships/image" Target="../media/image4.png"/><Relationship Id="rId18" Type="http://schemas.openxmlformats.org/officeDocument/2006/relationships/image" Target="../media/image5.png"/><Relationship Id="rId19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I_rahmen_neu_folge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5"/>
            <a:ext cx="69119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  <p:sp>
        <p:nvSpPr>
          <p:cNvPr id="1029" name="Text Box 10"/>
          <p:cNvSpPr txBox="1">
            <a:spLocks noChangeArrowheads="1"/>
          </p:cNvSpPr>
          <p:nvPr/>
        </p:nvSpPr>
        <p:spPr bwMode="auto">
          <a:xfrm>
            <a:off x="5795963" y="6497638"/>
            <a:ext cx="273685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de-DE" sz="1000" smtClean="0"/>
              <a:t>Institut  AIFB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825" y="6445250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fld id="{BB93289B-22C6-E142-8EF5-9441E8FA13F6}" type="slidenum">
              <a:rPr lang="de-DE" sz="900" b="1" smtClean="0"/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de-DE" sz="900" b="1" smtClean="0"/>
          </a:p>
        </p:txBody>
      </p:sp>
      <p:pic>
        <p:nvPicPr>
          <p:cNvPr id="1031" name="Picture 13" descr="KIT-Logo-rgb_de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333375"/>
            <a:ext cx="1076325" cy="4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11"/>
          <p:cNvSpPr>
            <a:spLocks noChangeArrowheads="1"/>
          </p:cNvSpPr>
          <p:nvPr/>
        </p:nvSpPr>
        <p:spPr bwMode="auto">
          <a:xfrm>
            <a:off x="612775" y="6445250"/>
            <a:ext cx="86360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fld id="{2F677F54-D29C-7046-A55C-9875D0AD1D2A}" type="datetime1">
              <a:rPr lang="de-DE" sz="900"/>
              <a:pPr/>
              <a:t>2/2/14</a:t>
            </a:fld>
            <a:endParaRPr lang="en-US" sz="900"/>
          </a:p>
        </p:txBody>
      </p:sp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3635896" y="6497637"/>
            <a:ext cx="27368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900" dirty="0" err="1" smtClean="0"/>
              <a:t>Semantic</a:t>
            </a:r>
            <a:r>
              <a:rPr lang="de-DE" sz="900" dirty="0" smtClean="0"/>
              <a:t> Web Technologies I (WS13/14)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69" r:id="rId2"/>
    <p:sldLayoutId id="2147484070" r:id="rId3"/>
    <p:sldLayoutId id="2147484071" r:id="rId4"/>
    <p:sldLayoutId id="2147484072" r:id="rId5"/>
    <p:sldLayoutId id="2147484073" r:id="rId6"/>
    <p:sldLayoutId id="2147484074" r:id="rId7"/>
    <p:sldLayoutId id="2147484075" r:id="rId8"/>
    <p:sldLayoutId id="2147484076" r:id="rId9"/>
    <p:sldLayoutId id="2147484077" r:id="rId10"/>
    <p:sldLayoutId id="2147484078" r:id="rId11"/>
    <p:sldLayoutId id="2147484080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ＭＳ Ｐゴシック" pitchFamily="34" charset="-128"/>
          <a:cs typeface="ＭＳ Ｐゴシック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pitchFamily="34" charset="-128"/>
          <a:cs typeface="ＭＳ Ｐゴシック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pitchFamily="34" charset="-128"/>
          <a:cs typeface="ＭＳ Ｐゴシック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pitchFamily="34" charset="-128"/>
          <a:cs typeface="ＭＳ Ｐゴシック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pitchFamily="34" charset="-128"/>
          <a:cs typeface="ＭＳ Ｐゴシック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14325" indent="-314325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000">
          <a:solidFill>
            <a:schemeClr val="tx1"/>
          </a:solidFill>
          <a:latin typeface="+mn-lt"/>
          <a:ea typeface="ＭＳ Ｐゴシック" pitchFamily="34" charset="-128"/>
          <a:cs typeface="ＭＳ Ｐゴシック"/>
        </a:defRPr>
      </a:lvl1pPr>
      <a:lvl2pPr marL="790575" indent="-314325" algn="l" rtl="0" eaLnBrk="0" fontAlgn="base" hangingPunct="0">
        <a:spcBef>
          <a:spcPct val="20000"/>
        </a:spcBef>
        <a:spcAft>
          <a:spcPct val="0"/>
        </a:spcAft>
        <a:buBlip>
          <a:blip r:embed="rId17"/>
        </a:buBlip>
        <a:defRPr>
          <a:solidFill>
            <a:schemeClr val="tx1"/>
          </a:solidFill>
          <a:latin typeface="+mn-lt"/>
          <a:ea typeface="ＭＳ Ｐゴシック" pitchFamily="34" charset="-128"/>
          <a:cs typeface="ＭＳ Ｐゴシック"/>
        </a:defRPr>
      </a:lvl2pPr>
      <a:lvl3pPr marL="1209675" indent="-276225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sz="1600">
          <a:solidFill>
            <a:schemeClr val="tx1"/>
          </a:solidFill>
          <a:latin typeface="+mn-lt"/>
          <a:ea typeface="ＭＳ Ｐゴシック" pitchFamily="34" charset="-128"/>
          <a:cs typeface="ＭＳ Ｐゴシック"/>
        </a:defRPr>
      </a:lvl3pPr>
      <a:lvl4pPr marL="1657350" indent="-276225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sz="1600">
          <a:solidFill>
            <a:schemeClr val="tx1"/>
          </a:solidFill>
          <a:latin typeface="+mn-lt"/>
          <a:ea typeface="ＭＳ Ｐゴシック" pitchFamily="34" charset="-128"/>
          <a:cs typeface="ＭＳ Ｐゴシック"/>
        </a:defRPr>
      </a:lvl4pPr>
      <a:lvl5pPr marL="2095500" indent="-276225" algn="l" rtl="0" eaLnBrk="0" fontAlgn="base" hangingPunct="0">
        <a:spcBef>
          <a:spcPct val="20000"/>
        </a:spcBef>
        <a:spcAft>
          <a:spcPct val="0"/>
        </a:spcAft>
        <a:buBlip>
          <a:blip r:embed="rId18"/>
        </a:buBlip>
        <a:defRPr sz="1600">
          <a:solidFill>
            <a:schemeClr val="tx1"/>
          </a:solidFill>
          <a:latin typeface="+mn-lt"/>
          <a:ea typeface="ＭＳ Ｐゴシック" pitchFamily="34" charset="-128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9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9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9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9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32.png"/><Relationship Id="rId8" Type="http://schemas.openxmlformats.org/officeDocument/2006/relationships/image" Target="../media/image33.png"/><Relationship Id="rId9" Type="http://schemas.openxmlformats.org/officeDocument/2006/relationships/image" Target="../media/image19.png"/><Relationship Id="rId10" Type="http://schemas.openxmlformats.org/officeDocument/2006/relationships/image" Target="../media/image34.png"/><Relationship Id="rId11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7" Type="http://schemas.openxmlformats.org/officeDocument/2006/relationships/image" Target="../media/image40.png"/><Relationship Id="rId8" Type="http://schemas.openxmlformats.org/officeDocument/2006/relationships/image" Target="../media/image41.png"/><Relationship Id="rId9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5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6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7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weet.kmi.open.ac.uk/pub/microWSMO.pdf" TargetMode="External"/><Relationship Id="rId3" Type="http://schemas.openxmlformats.org/officeDocument/2006/relationships/hyperlink" Target="http://www.w3.org/TR/sawsdl/" TargetMode="Externa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AutoShap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2800" b="0" dirty="0">
                <a:latin typeface="Arial" charset="0"/>
              </a:rPr>
              <a:t>Semantic Web Technologies I (WS13/14)</a:t>
            </a:r>
            <a:r>
              <a:rPr lang="en-US" sz="2800" b="0" dirty="0" smtClean="0">
                <a:latin typeface="Arial" charset="0"/>
              </a:rPr>
              <a:t>: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Lightweight Semantics for Web </a:t>
            </a:r>
            <a:r>
              <a:rPr lang="en-US" dirty="0">
                <a:latin typeface="Arial" charset="0"/>
              </a:rPr>
              <a:t>Services and Web </a:t>
            </a:r>
            <a:r>
              <a:rPr lang="en-US" dirty="0" smtClean="0">
                <a:latin typeface="Arial" charset="0"/>
              </a:rPr>
              <a:t>APIs</a:t>
            </a:r>
            <a:endParaRPr lang="el-GR" dirty="0">
              <a:latin typeface="Arial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Maria Maleshkova</a:t>
            </a:r>
            <a:br>
              <a:rPr lang="de-DE" dirty="0"/>
            </a:br>
            <a:r>
              <a:rPr lang="de-DE" dirty="0"/>
              <a:t>http://</a:t>
            </a:r>
            <a:r>
              <a:rPr lang="de-DE" dirty="0" err="1"/>
              <a:t>semantic</a:t>
            </a:r>
            <a:r>
              <a:rPr lang="de-DE" dirty="0"/>
              <a:t>-web-</a:t>
            </a:r>
            <a:r>
              <a:rPr lang="de-DE" dirty="0" err="1" smtClean="0"/>
              <a:t>grundlagen.de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0748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Web Services and </a:t>
            </a:r>
            <a:r>
              <a:rPr lang="en-GB" smtClean="0">
                <a:ea typeface="ＭＳ Ｐゴシック" charset="-128"/>
                <a:cs typeface="ＭＳ Ｐゴシック" charset="-128"/>
              </a:rPr>
              <a:t>Business Services</a:t>
            </a:r>
            <a:endParaRPr lang="el-GR"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z="2400" smtClean="0">
                <a:ea typeface="ＭＳ Ｐゴシック" charset="-128"/>
                <a:cs typeface="ＭＳ Ｐゴシック" charset="-128"/>
              </a:rPr>
              <a:t>Web Services seek to use </a:t>
            </a:r>
            <a:r>
              <a:rPr lang="en-GB" sz="2400" smtClean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Web technology (HTTP, URIs, XML)</a:t>
            </a:r>
            <a:r>
              <a:rPr lang="en-GB" sz="2400" smtClean="0">
                <a:ea typeface="ＭＳ Ｐゴシック" charset="-128"/>
                <a:cs typeface="ＭＳ Ｐゴシック" charset="-128"/>
              </a:rPr>
              <a:t> to</a:t>
            </a:r>
          </a:p>
          <a:p>
            <a:pPr lvl="1" eaLnBrk="1" hangingPunct="1"/>
            <a:r>
              <a:rPr lang="en-GB" smtClean="0"/>
              <a:t>Represent and make available business services:</a:t>
            </a:r>
          </a:p>
          <a:p>
            <a:pPr lvl="2" eaLnBrk="1" hangingPunct="1"/>
            <a:r>
              <a:rPr lang="en-GB" smtClean="0">
                <a:solidFill>
                  <a:schemeClr val="accent1"/>
                </a:solidFill>
                <a:ea typeface="ＭＳ Ｐゴシック" charset="-128"/>
              </a:rPr>
              <a:t>B2B</a:t>
            </a:r>
            <a:r>
              <a:rPr lang="en-GB" smtClean="0">
                <a:ea typeface="ＭＳ Ｐゴシック" charset="-128"/>
              </a:rPr>
              <a:t> (Business-to-Business)</a:t>
            </a:r>
          </a:p>
          <a:p>
            <a:pPr lvl="2" eaLnBrk="1" hangingPunct="1"/>
            <a:r>
              <a:rPr lang="en-GB" smtClean="0">
                <a:solidFill>
                  <a:schemeClr val="accent1"/>
                </a:solidFill>
                <a:ea typeface="ＭＳ Ｐゴシック" charset="-128"/>
              </a:rPr>
              <a:t>B2C</a:t>
            </a:r>
            <a:r>
              <a:rPr lang="en-GB" smtClean="0">
                <a:ea typeface="ＭＳ Ｐゴシック" charset="-128"/>
              </a:rPr>
              <a:t> (Business-to-Customer)</a:t>
            </a:r>
          </a:p>
          <a:p>
            <a:pPr lvl="2" eaLnBrk="1" hangingPunct="1"/>
            <a:r>
              <a:rPr lang="en-GB" smtClean="0">
                <a:ea typeface="ＭＳ Ｐゴシック" charset="-128"/>
              </a:rPr>
              <a:t>Etc.</a:t>
            </a:r>
            <a:endParaRPr lang="en-GB" sz="160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7398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ea typeface="ＭＳ Ｐゴシック" charset="-128"/>
                <a:cs typeface="ＭＳ Ｐゴシック" charset="-128"/>
              </a:rPr>
              <a:t>Business-to-Business Services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>
                <a:ea typeface="ＭＳ Ｐゴシック" charset="-128"/>
                <a:cs typeface="ＭＳ Ｐゴシック" charset="-128"/>
              </a:rPr>
              <a:t>XML was gaining ground in development of EDI (Electronic Data Interchange):</a:t>
            </a:r>
          </a:p>
          <a:p>
            <a:pPr lvl="1"/>
            <a:r>
              <a:rPr lang="de-DE">
                <a:solidFill>
                  <a:schemeClr val="accent1"/>
                </a:solidFill>
              </a:rPr>
              <a:t>UN/EDIFACT</a:t>
            </a:r>
            <a:r>
              <a:rPr lang="de-DE"/>
              <a:t> was United Nations (later ISO) pre­XML standard structuring data for </a:t>
            </a:r>
            <a:r>
              <a:rPr lang="en-GB">
                <a:solidFill>
                  <a:schemeClr val="accent1"/>
                </a:solidFill>
              </a:rPr>
              <a:t>“Administration, Commerce and Transport”</a:t>
            </a:r>
          </a:p>
          <a:p>
            <a:pPr lvl="1"/>
            <a:r>
              <a:rPr lang="en-GB">
                <a:solidFill>
                  <a:schemeClr val="accent1"/>
                </a:solidFill>
              </a:rPr>
              <a:t>ebXML</a:t>
            </a:r>
            <a:r>
              <a:rPr lang="en-GB"/>
              <a:t> subsequent joint initiative between UN &amp; OASIS (</a:t>
            </a:r>
            <a:r>
              <a:rPr lang="en-US"/>
              <a:t>Organization for the Advancement of Structured Information Standards</a:t>
            </a:r>
            <a:r>
              <a:rPr lang="en-GB"/>
              <a:t>) for      </a:t>
            </a:r>
            <a:r>
              <a:rPr lang="en-GB">
                <a:solidFill>
                  <a:schemeClr val="accent1"/>
                </a:solidFill>
              </a:rPr>
              <a:t>Electronic Business using XML</a:t>
            </a:r>
            <a:endParaRPr lang="de-DE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60364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ea typeface="ＭＳ Ｐゴシック" charset="-128"/>
                <a:cs typeface="ＭＳ Ｐゴシック" charset="-128"/>
              </a:rPr>
              <a:t>Business-to-Customer Services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>
                <a:ea typeface="ＭＳ Ｐゴシック" charset="-128"/>
                <a:cs typeface="ＭＳ Ｐゴシック" charset="-128"/>
              </a:rPr>
              <a:t>Early Web offered limited but compelling means to offer customer services, e.g. </a:t>
            </a:r>
            <a:r>
              <a:rPr lang="de-DE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Amazon (since 1994)</a:t>
            </a:r>
          </a:p>
          <a:p>
            <a:r>
              <a:rPr lang="de-DE">
                <a:ea typeface="ＭＳ Ｐゴシック" charset="-128"/>
                <a:cs typeface="ＭＳ Ｐゴシック" charset="-128"/>
              </a:rPr>
              <a:t>HTTP and </a:t>
            </a:r>
            <a:r>
              <a:rPr lang="de-DE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HTML support</a:t>
            </a:r>
            <a:r>
              <a:rPr lang="de-DE">
                <a:ea typeface="ＭＳ Ｐゴシック" charset="-128"/>
                <a:cs typeface="ＭＳ Ｐゴシック" charset="-128"/>
              </a:rPr>
              <a:t> (e.g. forms) for browser, but not clear for other applications</a:t>
            </a:r>
          </a:p>
        </p:txBody>
      </p:sp>
      <p:pic>
        <p:nvPicPr>
          <p:cNvPr id="34822" name="Picture 2" descr="http://2.bp.blogspot.com/_wFgNaT3M7z8/STg4cDUTduI/AAAAAAAAABs/frJRcaLHDQU/s320/early_car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73676" y="1247282"/>
            <a:ext cx="4490812" cy="4125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2339398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Service Definition (revised)</a:t>
            </a:r>
            <a:endParaRPr lang="en-US"/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 application component that</a:t>
            </a:r>
            <a:r>
              <a:rPr lang="he-IL" smtClean="0"/>
              <a:t>: </a:t>
            </a:r>
            <a:endParaRPr lang="en-US" smtClean="0"/>
          </a:p>
          <a:p>
            <a:pPr lvl="1"/>
            <a:r>
              <a:rPr lang="en-US" smtClean="0"/>
              <a:t>Communicates via open protocols (HTTP, SMTP, etc.) </a:t>
            </a:r>
          </a:p>
          <a:p>
            <a:pPr lvl="1"/>
            <a:r>
              <a:rPr lang="en-US" smtClean="0"/>
              <a:t>Processes XML messages framed using SOAP </a:t>
            </a:r>
          </a:p>
          <a:p>
            <a:pPr lvl="1"/>
            <a:r>
              <a:rPr lang="en-US" smtClean="0"/>
              <a:t>Describes its messages using XML Schema </a:t>
            </a:r>
          </a:p>
          <a:p>
            <a:pPr lvl="1"/>
            <a:r>
              <a:rPr lang="en-US" smtClean="0"/>
              <a:t>Provides an endpoint description using WSDL </a:t>
            </a:r>
          </a:p>
          <a:p>
            <a:pPr lvl="1"/>
            <a:r>
              <a:rPr lang="en-US" smtClean="0"/>
              <a:t>Can be discovered using UDDI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670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Web Service Model	</a:t>
            </a:r>
            <a:endParaRPr lang="en-US"/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Web Services architecture is based upon the interactions between three roles:</a:t>
            </a:r>
          </a:p>
          <a:p>
            <a:pPr lvl="1"/>
            <a:r>
              <a:rPr lang="en-US" smtClean="0"/>
              <a:t>Service provider</a:t>
            </a:r>
          </a:p>
          <a:p>
            <a:pPr lvl="1"/>
            <a:r>
              <a:rPr lang="en-US" smtClean="0"/>
              <a:t>Service registry</a:t>
            </a:r>
          </a:p>
          <a:p>
            <a:pPr lvl="1"/>
            <a:r>
              <a:rPr lang="en-US" smtClean="0"/>
              <a:t>Service requestor</a:t>
            </a:r>
          </a:p>
          <a:p>
            <a:r>
              <a:rPr lang="en-US" smtClean="0"/>
              <a:t>The interactions involve the:</a:t>
            </a:r>
          </a:p>
          <a:p>
            <a:pPr lvl="1"/>
            <a:r>
              <a:rPr lang="en-US" smtClean="0"/>
              <a:t>Publish operations</a:t>
            </a:r>
          </a:p>
          <a:p>
            <a:pPr lvl="1"/>
            <a:r>
              <a:rPr lang="en-US" smtClean="0"/>
              <a:t>Find operation</a:t>
            </a:r>
          </a:p>
          <a:p>
            <a:pPr lvl="1"/>
            <a:r>
              <a:rPr lang="en-US" smtClean="0"/>
              <a:t>Invoke operations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02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  <a:cs typeface="ＭＳ Ｐゴシック" charset="-128"/>
              </a:rPr>
              <a:t>The Web Service Model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charset="2"/>
              <a:buNone/>
            </a:pPr>
            <a:r>
              <a:rPr lang="en-US" dirty="0">
                <a:ea typeface="ＭＳ Ｐゴシック" charset="-128"/>
                <a:cs typeface="ＭＳ Ｐゴシック" charset="-128"/>
              </a:rPr>
              <a:t>The Web Services model follows the </a:t>
            </a:r>
            <a:r>
              <a:rPr lang="en-US" i="1" dirty="0">
                <a:ea typeface="ＭＳ Ｐゴシック" charset="-128"/>
                <a:cs typeface="ＭＳ Ｐゴシック" charset="-128"/>
              </a:rPr>
              <a:t>publish</a:t>
            </a:r>
            <a:r>
              <a:rPr lang="en-US" dirty="0">
                <a:ea typeface="ＭＳ Ｐゴシック" charset="-128"/>
                <a:cs typeface="ＭＳ Ｐゴシック" charset="-128"/>
              </a:rPr>
              <a:t>, </a:t>
            </a:r>
            <a:r>
              <a:rPr lang="en-US" i="1" dirty="0">
                <a:ea typeface="ＭＳ Ｐゴシック" charset="-128"/>
                <a:cs typeface="ＭＳ Ｐゴシック" charset="-128"/>
              </a:rPr>
              <a:t>find</a:t>
            </a:r>
            <a:r>
              <a:rPr lang="en-US" dirty="0">
                <a:ea typeface="ＭＳ Ｐゴシック" charset="-128"/>
                <a:cs typeface="ＭＳ Ｐゴシック" charset="-128"/>
              </a:rPr>
              <a:t>, and </a:t>
            </a:r>
            <a:r>
              <a:rPr lang="en-US" i="1" dirty="0">
                <a:ea typeface="ＭＳ Ｐゴシック" charset="-128"/>
                <a:cs typeface="ＭＳ Ｐゴシック" charset="-128"/>
              </a:rPr>
              <a:t>invoke </a:t>
            </a:r>
            <a:r>
              <a:rPr lang="en-US" dirty="0">
                <a:ea typeface="ＭＳ Ｐゴシック" charset="-128"/>
                <a:cs typeface="ＭＳ Ｐゴシック" charset="-128"/>
              </a:rPr>
              <a:t>paradigm. </a:t>
            </a:r>
          </a:p>
          <a:p>
            <a:pPr>
              <a:buFont typeface="Wingdings" charset="2"/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>
              <a:buFont typeface="Wingdings" charset="2"/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dirty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 		   1. publish 	</a:t>
            </a:r>
            <a:r>
              <a:rPr lang="en-US" dirty="0" smtClean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	                          2</a:t>
            </a:r>
            <a:r>
              <a:rPr lang="en-US" dirty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. find</a:t>
            </a:r>
          </a:p>
          <a:p>
            <a:pPr>
              <a:buFont typeface="Wingdings" charset="2"/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dirty="0">
                <a:ea typeface="ＭＳ Ｐゴシック" charset="-128"/>
                <a:cs typeface="ＭＳ Ｐゴシック" charset="-128"/>
              </a:rPr>
              <a:t>		 		</a:t>
            </a:r>
            <a:r>
              <a:rPr lang="en-US" dirty="0" smtClean="0">
                <a:ea typeface="ＭＳ Ｐゴシック" charset="-128"/>
                <a:cs typeface="ＭＳ Ｐゴシック" charset="-128"/>
              </a:rPr>
              <a:t>	</a:t>
            </a:r>
          </a:p>
          <a:p>
            <a:pPr>
              <a:buFont typeface="Wingdings" charset="2"/>
              <a:buNone/>
            </a:pPr>
            <a:r>
              <a:rPr lang="en-US" dirty="0" smtClean="0">
                <a:ea typeface="ＭＳ Ｐゴシック" charset="-128"/>
                <a:cs typeface="ＭＳ Ｐゴシック" charset="-128"/>
              </a:rPr>
              <a:t>	</a:t>
            </a:r>
            <a:endParaRPr lang="en-US" dirty="0">
              <a:ea typeface="ＭＳ Ｐゴシック" charset="-128"/>
              <a:cs typeface="ＭＳ Ｐゴシック" charset="-128"/>
            </a:endParaRPr>
          </a:p>
          <a:p>
            <a:pPr>
              <a:buFont typeface="Wingdings" charset="2"/>
              <a:buNone/>
            </a:pPr>
            <a:r>
              <a:rPr lang="en-US" sz="2400" dirty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				</a:t>
            </a:r>
            <a:r>
              <a:rPr lang="en-US" sz="2400" dirty="0" smtClean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     </a:t>
            </a:r>
            <a:r>
              <a:rPr lang="en-US" dirty="0" smtClean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3</a:t>
            </a:r>
            <a:r>
              <a:rPr lang="en-US" dirty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. invoke</a:t>
            </a:r>
          </a:p>
          <a:p>
            <a:pPr>
              <a:buFont typeface="Wingdings" charset="2"/>
              <a:buNone/>
            </a:pPr>
            <a:endParaRPr lang="en-US" sz="24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29700" name="Oval 4"/>
          <p:cNvSpPr>
            <a:spLocks noChangeArrowheads="1"/>
          </p:cNvSpPr>
          <p:nvPr/>
        </p:nvSpPr>
        <p:spPr bwMode="auto">
          <a:xfrm>
            <a:off x="3300412" y="1876425"/>
            <a:ext cx="2376488" cy="1368425"/>
          </a:xfrm>
          <a:prstGeom prst="ellipse">
            <a:avLst/>
          </a:prstGeom>
          <a:ln>
            <a:headEnd/>
            <a:tailEnd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AU">
                <a:ea typeface="ＭＳ Ｐゴシック" charset="0"/>
                <a:cs typeface="ＭＳ Ｐゴシック" charset="0"/>
              </a:rPr>
              <a:t>Web Service</a:t>
            </a:r>
          </a:p>
          <a:p>
            <a:pPr algn="ctr">
              <a:defRPr/>
            </a:pPr>
            <a:r>
              <a:rPr lang="en-AU">
                <a:ea typeface="ＭＳ Ｐゴシック" charset="0"/>
                <a:cs typeface="ＭＳ Ｐゴシック" charset="0"/>
              </a:rPr>
              <a:t>Registry </a:t>
            </a:r>
          </a:p>
        </p:txBody>
      </p:sp>
      <p:sp>
        <p:nvSpPr>
          <p:cNvPr id="29701" name="Oval 5"/>
          <p:cNvSpPr>
            <a:spLocks noChangeArrowheads="1"/>
          </p:cNvSpPr>
          <p:nvPr/>
        </p:nvSpPr>
        <p:spPr bwMode="auto">
          <a:xfrm>
            <a:off x="1066800" y="4037012"/>
            <a:ext cx="2087562" cy="1296988"/>
          </a:xfrm>
          <a:prstGeom prst="ellipse">
            <a:avLst/>
          </a:prstGeom>
          <a:ln>
            <a:headEnd/>
            <a:tailEnd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AU">
                <a:ea typeface="ＭＳ Ｐゴシック" charset="0"/>
                <a:cs typeface="ＭＳ Ｐゴシック" charset="0"/>
              </a:rPr>
              <a:t>Web Service </a:t>
            </a:r>
          </a:p>
          <a:p>
            <a:pPr algn="ctr">
              <a:defRPr/>
            </a:pPr>
            <a:r>
              <a:rPr lang="en-AU">
                <a:ea typeface="ＭＳ Ｐゴシック" charset="0"/>
                <a:cs typeface="ＭＳ Ｐゴシック" charset="0"/>
              </a:rPr>
              <a:t>Provider</a:t>
            </a:r>
          </a:p>
        </p:txBody>
      </p:sp>
      <p:sp>
        <p:nvSpPr>
          <p:cNvPr id="29702" name="Oval 6"/>
          <p:cNvSpPr>
            <a:spLocks noChangeArrowheads="1"/>
          </p:cNvSpPr>
          <p:nvPr/>
        </p:nvSpPr>
        <p:spPr bwMode="auto">
          <a:xfrm>
            <a:off x="5891212" y="4037012"/>
            <a:ext cx="1944688" cy="1223963"/>
          </a:xfrm>
          <a:prstGeom prst="ellipse">
            <a:avLst/>
          </a:prstGeom>
          <a:ln>
            <a:headEnd/>
            <a:tailEnd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>
              <a:defRPr/>
            </a:pPr>
            <a:r>
              <a:rPr lang="en-AU">
                <a:ea typeface="ＭＳ Ｐゴシック" charset="0"/>
                <a:cs typeface="ＭＳ Ｐゴシック" charset="0"/>
              </a:rPr>
              <a:t>Web Service </a:t>
            </a:r>
          </a:p>
          <a:p>
            <a:pPr algn="ctr">
              <a:defRPr/>
            </a:pPr>
            <a:r>
              <a:rPr lang="en-AU">
                <a:ea typeface="ＭＳ Ｐゴシック" charset="0"/>
                <a:cs typeface="ＭＳ Ｐゴシック" charset="0"/>
              </a:rPr>
              <a:t>Client</a:t>
            </a:r>
          </a:p>
        </p:txBody>
      </p:sp>
      <p:sp>
        <p:nvSpPr>
          <p:cNvPr id="29703" name="Line 7" descr="ssss"/>
          <p:cNvSpPr>
            <a:spLocks noChangeShapeType="1"/>
          </p:cNvSpPr>
          <p:nvPr/>
        </p:nvSpPr>
        <p:spPr bwMode="auto">
          <a:xfrm flipV="1">
            <a:off x="2147887" y="2597150"/>
            <a:ext cx="1152525" cy="1439862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9704" name="Line 8"/>
          <p:cNvSpPr>
            <a:spLocks noChangeShapeType="1"/>
          </p:cNvSpPr>
          <p:nvPr/>
        </p:nvSpPr>
        <p:spPr bwMode="auto">
          <a:xfrm>
            <a:off x="5675312" y="2597150"/>
            <a:ext cx="1223963" cy="1439862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29705" name="Line 9"/>
          <p:cNvSpPr>
            <a:spLocks noChangeShapeType="1"/>
          </p:cNvSpPr>
          <p:nvPr/>
        </p:nvSpPr>
        <p:spPr bwMode="auto">
          <a:xfrm flipH="1">
            <a:off x="3155950" y="4541837"/>
            <a:ext cx="2663825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437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Services Components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XML – eXtensible Markup Language – A uniform data representation and exchange mechanism.</a:t>
            </a:r>
          </a:p>
          <a:p>
            <a:r>
              <a:rPr lang="en-US" smtClean="0"/>
              <a:t>SOAP – Simple Object Access Protocol – A standard way for communication.</a:t>
            </a:r>
          </a:p>
          <a:p>
            <a:r>
              <a:rPr lang="en-US" smtClean="0"/>
              <a:t>UDDI – Universal Description, Discovery and Integration specification – A mechanism to register and locate WS based application.</a:t>
            </a:r>
          </a:p>
          <a:p>
            <a:r>
              <a:rPr lang="en-US" smtClean="0"/>
              <a:t>WSDL – Web Services Description Language – A standard meta language to described the services offered.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973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– A Simple Web Service	</a:t>
            </a: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 buyer (which might be a simple client) is ordering goods from a seller service.</a:t>
            </a:r>
          </a:p>
          <a:p>
            <a:r>
              <a:rPr lang="en-US" smtClean="0"/>
              <a:t>The buyer finds the seller service by searching the UDDI directory. </a:t>
            </a:r>
          </a:p>
          <a:p>
            <a:r>
              <a:rPr lang="en-US" smtClean="0"/>
              <a:t>The seller service is a Web Service whose interface is defined using Web Services Description Language (WSDL).</a:t>
            </a:r>
          </a:p>
          <a:p>
            <a:r>
              <a:rPr lang="en-US" smtClean="0"/>
              <a:t>The buyer is invoking the order method on the seller service using Simple Object Access Protocol (SOAP) and the WSDL definition for the seller service.</a:t>
            </a:r>
          </a:p>
          <a:p>
            <a:r>
              <a:rPr lang="en-US" smtClean="0"/>
              <a:t>The buyer knows what to expect in the SOAP reply message because this is defined in the WSDL definition for the seller service.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386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  <a:cs typeface="ＭＳ Ｐゴシック" charset="-128"/>
              </a:rPr>
              <a:t>Lecture Outline</a:t>
            </a:r>
            <a:endParaRPr lang="el-GR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SzPct val="100000"/>
              <a:buFont typeface="+mj-lt"/>
              <a:buAutoNum type="arabicPeriod"/>
            </a:pPr>
            <a:r>
              <a:rPr lang="en-US" sz="2400" dirty="0" smtClean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Web Services</a:t>
            </a:r>
          </a:p>
          <a:p>
            <a:pPr marL="857250" lvl="1" indent="-457200" eaLnBrk="1" hangingPunct="1">
              <a:buSzPct val="100000"/>
              <a:buFont typeface="+mj-lt"/>
              <a:buAutoNum type="arabicPeriod"/>
            </a:pPr>
            <a:r>
              <a:rPr lang="en-US" sz="2000" dirty="0" smtClean="0">
                <a:ea typeface="ＭＳ Ｐゴシック" charset="-128"/>
                <a:cs typeface="ＭＳ Ｐゴシック" charset="-128"/>
              </a:rPr>
              <a:t>Background</a:t>
            </a:r>
            <a:r>
              <a:rPr lang="en-US" sz="2000" dirty="0" smtClean="0"/>
              <a:t> </a:t>
            </a:r>
          </a:p>
          <a:p>
            <a:pPr marL="857250" lvl="1" indent="-457200" eaLnBrk="1" hangingPunct="1">
              <a:buSzPct val="100000"/>
              <a:buFont typeface="+mj-lt"/>
              <a:buAutoNum type="arabicPeriod"/>
            </a:pPr>
            <a:r>
              <a:rPr lang="en-US" sz="2000" dirty="0" smtClean="0">
                <a:solidFill>
                  <a:schemeClr val="accent1"/>
                </a:solidFill>
              </a:rPr>
              <a:t>SOAP</a:t>
            </a:r>
          </a:p>
          <a:p>
            <a:pPr marL="857250" lvl="1" indent="-457200" eaLnBrk="1" hangingPunct="1">
              <a:buSzPct val="100000"/>
              <a:buFont typeface="+mj-lt"/>
              <a:buAutoNum type="arabicPeriod"/>
            </a:pPr>
            <a:r>
              <a:rPr lang="en-US" sz="2000" dirty="0" smtClean="0"/>
              <a:t>WSDL</a:t>
            </a:r>
          </a:p>
          <a:p>
            <a:pPr marL="457200" indent="-457200" eaLnBrk="1" hangingPunct="1">
              <a:buSzPct val="100000"/>
              <a:buFont typeface="+mj-lt"/>
              <a:buAutoNum type="arabicPeriod"/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Web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APIs</a:t>
            </a:r>
          </a:p>
          <a:p>
            <a:pPr marL="457200" indent="-457200" eaLnBrk="1" hangingPunct="1">
              <a:buSzPct val="100000"/>
              <a:buFont typeface="+mj-lt"/>
              <a:buAutoNum type="arabicPeriod"/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Lightweight Semantics</a:t>
            </a:r>
          </a:p>
          <a:p>
            <a:pPr marL="0" indent="0" eaLnBrk="1" hangingPunct="1">
              <a:buSzPct val="100000"/>
              <a:buNone/>
            </a:pPr>
            <a:endParaRPr lang="el-GR" sz="2400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7802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SOAP</a:t>
            </a:r>
            <a:endParaRPr lang="de-DE"/>
          </a:p>
        </p:txBody>
      </p:sp>
      <p:sp>
        <p:nvSpPr>
          <p:cNvPr id="29698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Originally the Simple Object Access Protocol (now just SOAP) defines:</a:t>
            </a:r>
          </a:p>
          <a:p>
            <a:pPr lvl="1"/>
            <a:r>
              <a:rPr lang="en-US" dirty="0" smtClean="0"/>
              <a:t>A messaging format, using XML, consisting of an envelope, composed of</a:t>
            </a:r>
          </a:p>
          <a:p>
            <a:pPr lvl="2"/>
            <a:r>
              <a:rPr lang="en-US" dirty="0" smtClean="0"/>
              <a:t>Header,</a:t>
            </a:r>
          </a:p>
          <a:p>
            <a:pPr lvl="2"/>
            <a:r>
              <a:rPr lang="en-US" dirty="0" smtClean="0"/>
              <a:t>Body,</a:t>
            </a:r>
          </a:p>
          <a:p>
            <a:pPr lvl="2"/>
            <a:r>
              <a:rPr lang="en-US" dirty="0" smtClean="0"/>
              <a:t>Set of standard elements and attributes;</a:t>
            </a:r>
          </a:p>
          <a:p>
            <a:pPr lvl="1"/>
            <a:r>
              <a:rPr lang="en-US" dirty="0" smtClean="0"/>
              <a:t>A processing model, agnostic of transport method, but practically mainly used over HTTP</a:t>
            </a:r>
            <a:endParaRPr lang="en-US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800600" y="1124746"/>
            <a:ext cx="3987800" cy="4502942"/>
            <a:chOff x="3360" y="470"/>
            <a:chExt cx="2304" cy="3079"/>
          </a:xfrm>
        </p:grpSpPr>
        <p:sp>
          <p:nvSpPr>
            <p:cNvPr id="9" name="Rectangle 5"/>
            <p:cNvSpPr>
              <a:spLocks noChangeArrowheads="1"/>
            </p:cNvSpPr>
            <p:nvPr/>
          </p:nvSpPr>
          <p:spPr bwMode="auto">
            <a:xfrm>
              <a:off x="3360" y="470"/>
              <a:ext cx="2304" cy="307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3456" y="1336"/>
              <a:ext cx="2131" cy="201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en-US" sz="2400" b="1">
                <a:latin typeface="Times New Roman" charset="0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1" name="Rectangle 7"/>
            <p:cNvSpPr>
              <a:spLocks noChangeArrowheads="1"/>
            </p:cNvSpPr>
            <p:nvPr/>
          </p:nvSpPr>
          <p:spPr bwMode="auto">
            <a:xfrm>
              <a:off x="3648" y="2220"/>
              <a:ext cx="1824" cy="802"/>
            </a:xfrm>
            <a:prstGeom prst="rect">
              <a:avLst/>
            </a:prstGeom>
            <a:ln>
              <a:solidFill>
                <a:srgbClr val="003366"/>
              </a:solidFill>
              <a:headEnd/>
              <a:tailEnd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GB" sz="2400" b="1">
                  <a:solidFill>
                    <a:srgbClr val="FFFFFF"/>
                  </a:solidFill>
                  <a:ea typeface="ＭＳ Ｐゴシック" charset="-128"/>
                  <a:cs typeface="ＭＳ Ｐゴシック" charset="-128"/>
                </a:rPr>
                <a:t>SOAP BODY</a:t>
              </a:r>
            </a:p>
            <a:p>
              <a:pPr algn="ctr"/>
              <a:endParaRPr lang="en-US" sz="2400" b="1">
                <a:solidFill>
                  <a:srgbClr val="FFFFFF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2" name="Text Box 8"/>
            <p:cNvSpPr txBox="1">
              <a:spLocks noChangeArrowheads="1"/>
            </p:cNvSpPr>
            <p:nvPr/>
          </p:nvSpPr>
          <p:spPr bwMode="auto">
            <a:xfrm>
              <a:off x="3561" y="1398"/>
              <a:ext cx="1872" cy="3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b="1" dirty="0"/>
                <a:t>SOAP ENVELOPE</a:t>
              </a:r>
              <a:endParaRPr lang="en-US" b="1" dirty="0"/>
            </a:p>
          </p:txBody>
        </p:sp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3901" y="2712"/>
              <a:ext cx="1350" cy="24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0033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GB" sz="2400" b="1"/>
                <a:t>FAULT</a:t>
              </a:r>
              <a:endParaRPr lang="en-US" sz="2400" b="1"/>
            </a:p>
          </p:txBody>
        </p:sp>
        <p:sp>
          <p:nvSpPr>
            <p:cNvPr id="14" name="Rectangle 10"/>
            <p:cNvSpPr>
              <a:spLocks noChangeArrowheads="1"/>
            </p:cNvSpPr>
            <p:nvPr/>
          </p:nvSpPr>
          <p:spPr bwMode="auto">
            <a:xfrm>
              <a:off x="3408" y="864"/>
              <a:ext cx="2210" cy="262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5" name="Rectangle 11"/>
            <p:cNvSpPr>
              <a:spLocks noChangeArrowheads="1"/>
            </p:cNvSpPr>
            <p:nvPr/>
          </p:nvSpPr>
          <p:spPr bwMode="auto">
            <a:xfrm>
              <a:off x="3644" y="1701"/>
              <a:ext cx="1498" cy="289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GB" b="1" dirty="0"/>
                <a:t>SOAP HEADER</a:t>
              </a:r>
              <a:endParaRPr lang="en-US" b="1" dirty="0"/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3478" y="519"/>
              <a:ext cx="12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dirty="0">
                  <a:ea typeface="ＭＳ Ｐゴシック" charset="0"/>
                  <a:cs typeface="ＭＳ Ｐゴシック" charset="0"/>
                </a:rPr>
                <a:t>Transport protocol</a:t>
              </a: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3494" y="879"/>
              <a:ext cx="98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dirty="0">
                  <a:ea typeface="ＭＳ Ｐゴシック" charset="0"/>
                  <a:cs typeface="ＭＳ Ｐゴシック" charset="0"/>
                </a:rPr>
                <a:t>MIME header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805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Lecture Outline</a:t>
            </a:r>
            <a:endParaRPr lang="el-GR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SzPct val="100000"/>
              <a:buFont typeface="+mj-lt"/>
              <a:buAutoNum type="arabicPeriod"/>
            </a:pPr>
            <a:r>
              <a:rPr lang="en-US" sz="2400" dirty="0" smtClean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Web Services</a:t>
            </a:r>
          </a:p>
          <a:p>
            <a:pPr marL="857250" lvl="1" indent="-457200" eaLnBrk="1" hangingPunct="1">
              <a:buSzPct val="100000"/>
              <a:buFont typeface="+mj-lt"/>
              <a:buAutoNum type="arabicPeriod"/>
            </a:pPr>
            <a:r>
              <a:rPr lang="en-US" sz="2000" dirty="0" smtClean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Background</a:t>
            </a:r>
            <a:r>
              <a:rPr lang="en-US" sz="2000" dirty="0" smtClean="0">
                <a:solidFill>
                  <a:schemeClr val="accent1"/>
                </a:solidFill>
              </a:rPr>
              <a:t> </a:t>
            </a:r>
          </a:p>
          <a:p>
            <a:pPr marL="857250" lvl="1" indent="-457200" eaLnBrk="1" hangingPunct="1">
              <a:buSzPct val="100000"/>
              <a:buFont typeface="+mj-lt"/>
              <a:buAutoNum type="arabicPeriod"/>
            </a:pPr>
            <a:r>
              <a:rPr lang="en-US" sz="2000" dirty="0" smtClean="0"/>
              <a:t>SOAP</a:t>
            </a:r>
          </a:p>
          <a:p>
            <a:pPr marL="857250" lvl="1" indent="-457200" eaLnBrk="1" hangingPunct="1">
              <a:buSzPct val="100000"/>
              <a:buFont typeface="+mj-lt"/>
              <a:buAutoNum type="arabicPeriod"/>
            </a:pPr>
            <a:r>
              <a:rPr lang="en-US" sz="2000" dirty="0" smtClean="0"/>
              <a:t>WSDL</a:t>
            </a:r>
          </a:p>
          <a:p>
            <a:pPr marL="457200" indent="-457200" eaLnBrk="1" hangingPunct="1">
              <a:buSzPct val="100000"/>
              <a:buFont typeface="+mj-lt"/>
              <a:buAutoNum type="arabicPeriod"/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Web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APIs</a:t>
            </a:r>
          </a:p>
          <a:p>
            <a:pPr marL="457200" indent="-457200" eaLnBrk="1" hangingPunct="1">
              <a:buSzPct val="100000"/>
              <a:buFont typeface="+mj-lt"/>
              <a:buAutoNum type="arabicPeriod"/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Lightweight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Semantics</a:t>
            </a:r>
            <a:endParaRPr lang="en-US" sz="2400" dirty="0" smtClean="0">
              <a:ea typeface="ＭＳ Ｐゴシック" charset="-128"/>
              <a:cs typeface="ＭＳ Ｐゴシック" charset="-128"/>
            </a:endParaRPr>
          </a:p>
          <a:p>
            <a:pPr marL="457200" indent="-457200" eaLnBrk="1" hangingPunct="1">
              <a:buSzPct val="100000"/>
              <a:buFont typeface="+mj-lt"/>
              <a:buAutoNum type="arabicPeriod"/>
            </a:pPr>
            <a:endParaRPr lang="el-GR" sz="2400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6738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SOAP Messaging Format</a:t>
            </a:r>
            <a:endParaRPr lang="en-US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94803" y="2654970"/>
            <a:ext cx="7534275" cy="2862262"/>
          </a:xfrm>
          <a:prstGeom prst="rect">
            <a:avLst/>
          </a:prstGeom>
          <a:noFill/>
          <a:ln w="57150">
            <a:solidFill>
              <a:srgbClr val="003366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&lt;?xml version='1.0' ?&gt;</a:t>
            </a:r>
          </a:p>
          <a:p>
            <a:r>
              <a:rPr lang="en-US" sz="180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&lt;</a:t>
            </a:r>
            <a:r>
              <a:rPr lang="en-US" sz="1800" b="1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soap:Envelope</a:t>
            </a:r>
            <a:r>
              <a:rPr lang="en-US" sz="180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 </a:t>
            </a:r>
          </a:p>
          <a:p>
            <a:r>
              <a:rPr lang="en-US" sz="180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  xmlns:soap="http://www.w3.org/2003/05/soap-envelope"&gt; </a:t>
            </a:r>
          </a:p>
          <a:p>
            <a:r>
              <a:rPr lang="en-US" sz="180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 &lt;soap</a:t>
            </a:r>
            <a:r>
              <a:rPr lang="en-US" sz="1800" b="1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:Header</a:t>
            </a:r>
            <a:r>
              <a:rPr lang="en-US" sz="180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&gt;</a:t>
            </a:r>
          </a:p>
          <a:p>
            <a:r>
              <a:rPr lang="de-AT" sz="180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	...</a:t>
            </a:r>
            <a:endParaRPr lang="en-US" sz="1800">
              <a:solidFill>
                <a:srgbClr val="627107"/>
              </a:solidFill>
              <a:latin typeface="Consolas" charset="0"/>
              <a:ea typeface="+mn-ea"/>
              <a:cs typeface="+mn-cs"/>
            </a:endParaRPr>
          </a:p>
          <a:p>
            <a:r>
              <a:rPr lang="en-US" sz="180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 &lt;/soap:Header&gt;</a:t>
            </a:r>
          </a:p>
          <a:p>
            <a:r>
              <a:rPr lang="en-US" sz="180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 &lt;</a:t>
            </a:r>
            <a:r>
              <a:rPr lang="en-US" sz="1800" b="1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soap:Body</a:t>
            </a:r>
            <a:r>
              <a:rPr lang="en-US" sz="180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&gt;</a:t>
            </a:r>
          </a:p>
          <a:p>
            <a:r>
              <a:rPr lang="de-AT" sz="180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	...</a:t>
            </a:r>
            <a:endParaRPr lang="en-US" sz="1800">
              <a:solidFill>
                <a:srgbClr val="627107"/>
              </a:solidFill>
              <a:latin typeface="Consolas" charset="0"/>
              <a:ea typeface="+mn-ea"/>
              <a:cs typeface="+mn-cs"/>
            </a:endParaRPr>
          </a:p>
          <a:p>
            <a:r>
              <a:rPr lang="en-US" sz="180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 &lt;/soap:Body&gt;</a:t>
            </a:r>
          </a:p>
          <a:p>
            <a:r>
              <a:rPr lang="en-US" sz="180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&lt;/soap:Envelope&gt;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40841" y="1484982"/>
            <a:ext cx="77755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Clr>
                <a:srgbClr val="808080"/>
              </a:buClr>
              <a:buSzPct val="60000"/>
            </a:pPr>
            <a:r>
              <a:rPr lang="en-US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POST </a:t>
            </a:r>
            <a:r>
              <a:rPr lang="he-IL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/</a:t>
            </a:r>
            <a:r>
              <a:rPr lang="en-US" sz="1800" dirty="0" err="1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InStock</a:t>
            </a:r>
            <a:r>
              <a:rPr lang="en-US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 HTTP</a:t>
            </a:r>
            <a:r>
              <a:rPr lang="he-IL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/</a:t>
            </a:r>
            <a:r>
              <a:rPr lang="en-US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1.1 </a:t>
            </a:r>
          </a:p>
          <a:p>
            <a:pPr>
              <a:buClr>
                <a:srgbClr val="808080"/>
              </a:buClr>
              <a:buSzPct val="60000"/>
            </a:pPr>
            <a:r>
              <a:rPr lang="en-US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Host</a:t>
            </a:r>
            <a:r>
              <a:rPr lang="he-IL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: </a:t>
            </a:r>
            <a:r>
              <a:rPr lang="en-US" sz="1800" dirty="0" err="1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www.example.org</a:t>
            </a:r>
            <a:r>
              <a:rPr lang="en-US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 </a:t>
            </a:r>
          </a:p>
          <a:p>
            <a:pPr>
              <a:buClr>
                <a:srgbClr val="808080"/>
              </a:buClr>
              <a:buSzPct val="60000"/>
            </a:pPr>
            <a:r>
              <a:rPr lang="en-US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Content</a:t>
            </a:r>
            <a:r>
              <a:rPr lang="he-IL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-</a:t>
            </a:r>
            <a:r>
              <a:rPr lang="en-US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Type</a:t>
            </a:r>
            <a:r>
              <a:rPr lang="he-IL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: </a:t>
            </a:r>
            <a:r>
              <a:rPr lang="en-US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application</a:t>
            </a:r>
            <a:r>
              <a:rPr lang="he-IL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/</a:t>
            </a:r>
            <a:r>
              <a:rPr lang="en-US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soap</a:t>
            </a:r>
            <a:r>
              <a:rPr lang="he-IL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+</a:t>
            </a:r>
            <a:r>
              <a:rPr lang="en-US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xml; </a:t>
            </a:r>
            <a:r>
              <a:rPr lang="en-US" sz="1800" dirty="0" err="1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charset</a:t>
            </a:r>
            <a:r>
              <a:rPr lang="he-IL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=</a:t>
            </a:r>
            <a:r>
              <a:rPr lang="en-US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utf-8 Content</a:t>
            </a:r>
            <a:r>
              <a:rPr lang="he-IL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-</a:t>
            </a:r>
            <a:r>
              <a:rPr lang="en-US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Length</a:t>
            </a:r>
            <a:r>
              <a:rPr lang="he-IL" sz="1800" dirty="0">
                <a:solidFill>
                  <a:srgbClr val="627107"/>
                </a:solidFill>
                <a:latin typeface="Consolas" charset="0"/>
                <a:ea typeface="+mn-ea"/>
                <a:cs typeface="+mn-cs"/>
              </a:rPr>
              <a:t>: 150</a:t>
            </a:r>
            <a:endParaRPr lang="en-US" sz="1800" dirty="0">
              <a:solidFill>
                <a:srgbClr val="627107"/>
              </a:solidFill>
              <a:latin typeface="Consola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750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SOAP Request </a:t>
            </a:r>
            <a:r>
              <a:rPr lang="de-DE" dirty="0" err="1"/>
              <a:t>Example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1332" y="1700808"/>
            <a:ext cx="7534275" cy="2862262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&lt;?xml version='1.0' ?&gt;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soap:Envelope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xmlns:soap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="http://www.w3.org/2003/05/soap-envelope"&gt; 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soap:Header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de-AT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	...</a:t>
            </a:r>
            <a:endParaRPr lang="en-US" sz="1800" dirty="0">
              <a:solidFill>
                <a:srgbClr val="627107"/>
              </a:solidFill>
              <a:latin typeface="Consolas" pitchFamily="49" charset="0"/>
              <a:ea typeface="+mn-ea"/>
              <a:cs typeface="Courier New" pitchFamily="49" charset="0"/>
            </a:endParaRP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soap:Header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soap:Body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de-AT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	...</a:t>
            </a:r>
            <a:endParaRPr lang="en-US" sz="1800" dirty="0">
              <a:solidFill>
                <a:srgbClr val="627107"/>
              </a:solidFill>
              <a:latin typeface="Consolas" pitchFamily="49" charset="0"/>
              <a:ea typeface="+mn-ea"/>
              <a:cs typeface="Courier New" pitchFamily="49" charset="0"/>
            </a:endParaRP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soap:Body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soap:Envelope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</p:txBody>
      </p:sp>
      <p:sp>
        <p:nvSpPr>
          <p:cNvPr id="5" name="Rectangle 4"/>
          <p:cNvSpPr/>
          <p:nvPr/>
        </p:nvSpPr>
        <p:spPr>
          <a:xfrm>
            <a:off x="2915295" y="2708870"/>
            <a:ext cx="5545137" cy="1477963"/>
          </a:xfrm>
          <a:prstGeom prst="rect">
            <a:avLst/>
          </a:prstGeom>
          <a:solidFill>
            <a:schemeClr val="bg1"/>
          </a:solidFill>
          <a:ln w="57150">
            <a:solidFill>
              <a:schemeClr val="bg1">
                <a:lumMod val="9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stock:GetStockPriceRequest</a:t>
            </a:r>
            <a:r>
              <a:rPr lang="en-US" sz="1800" b="1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   </a:t>
            </a:r>
          </a:p>
          <a:p>
            <a:pPr>
              <a:defRPr/>
            </a:pPr>
            <a:r>
              <a:rPr lang="en-US" sz="1800" b="1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xmlns:stock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=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  "http://www.example.org/stock"&gt;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</a:t>
            </a:r>
            <a:r>
              <a:rPr lang="en-US" sz="1800" b="1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stock:StockName</a:t>
            </a:r>
            <a:r>
              <a:rPr lang="en-US" sz="1800" b="1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&gt;IBM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stock:StockName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stock:GetStockPriceRequest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1967557" y="3842345"/>
            <a:ext cx="947738" cy="1588"/>
          </a:xfrm>
          <a:prstGeom prst="straightConnector1">
            <a:avLst/>
          </a:prstGeom>
          <a:ln w="57150">
            <a:solidFill>
              <a:schemeClr val="bg1">
                <a:lumMod val="8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002857" y="4418608"/>
            <a:ext cx="2808288" cy="1008062"/>
          </a:xfrm>
          <a:prstGeom prst="rect">
            <a:avLst/>
          </a:prstGeom>
          <a:gradFill rotWithShape="1">
            <a:gsLst>
              <a:gs pos="0">
                <a:srgbClr val="BFF0BF"/>
              </a:gs>
              <a:gs pos="35001">
                <a:srgbClr val="D2F4D2"/>
              </a:gs>
              <a:gs pos="100000">
                <a:srgbClr val="EDFBED"/>
              </a:gs>
            </a:gsLst>
            <a:lin ang="16200000" scaled="1"/>
          </a:gradFill>
          <a:ln w="9525">
            <a:solidFill>
              <a:srgbClr val="86B686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800">
                <a:solidFill>
                  <a:srgbClr val="003366"/>
                </a:solidFill>
                <a:cs typeface="+mn-cs"/>
              </a:rPr>
              <a:t>Note that ‘stock’ is a schema defined by the service provider</a:t>
            </a:r>
          </a:p>
        </p:txBody>
      </p:sp>
      <p:cxnSp>
        <p:nvCxnSpPr>
          <p:cNvPr id="8" name="Straight Connector 7"/>
          <p:cNvCxnSpPr>
            <a:endCxn id="7" idx="0"/>
          </p:cNvCxnSpPr>
          <p:nvPr/>
        </p:nvCxnSpPr>
        <p:spPr>
          <a:xfrm rot="5400000">
            <a:off x="6065689" y="3897114"/>
            <a:ext cx="863600" cy="1793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1562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SOAP Response </a:t>
            </a:r>
            <a:r>
              <a:rPr lang="de-DE" dirty="0" err="1"/>
              <a:t>Example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3528" y="1647354"/>
            <a:ext cx="7534275" cy="2862262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&lt;?xml version='1.0' ?&gt;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soap:Envelope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xmlns:soap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="http://www.w3.org/2003/05/soap-envelope"&gt; 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soap:Header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de-AT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	...</a:t>
            </a:r>
            <a:endParaRPr lang="en-US" sz="1800" dirty="0">
              <a:solidFill>
                <a:srgbClr val="627107"/>
              </a:solidFill>
              <a:latin typeface="Consolas" pitchFamily="49" charset="0"/>
              <a:ea typeface="+mn-ea"/>
              <a:cs typeface="Courier New" pitchFamily="49" charset="0"/>
            </a:endParaRP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soap:Header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soap:Body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de-AT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	...</a:t>
            </a:r>
            <a:endParaRPr lang="en-US" sz="1800" dirty="0">
              <a:solidFill>
                <a:srgbClr val="627107"/>
              </a:solidFill>
              <a:latin typeface="Consolas" pitchFamily="49" charset="0"/>
              <a:ea typeface="+mn-ea"/>
              <a:cs typeface="Courier New" pitchFamily="49" charset="0"/>
            </a:endParaRP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soap:Body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soap:Envelope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</p:txBody>
      </p:sp>
      <p:sp>
        <p:nvSpPr>
          <p:cNvPr id="6" name="Rectangle 5"/>
          <p:cNvSpPr/>
          <p:nvPr/>
        </p:nvSpPr>
        <p:spPr>
          <a:xfrm>
            <a:off x="2817491" y="2655416"/>
            <a:ext cx="5545137" cy="1477963"/>
          </a:xfrm>
          <a:prstGeom prst="rect">
            <a:avLst/>
          </a:prstGeom>
          <a:solidFill>
            <a:schemeClr val="bg1"/>
          </a:solidFill>
          <a:ln w="57150">
            <a:solidFill>
              <a:schemeClr val="bg1">
                <a:lumMod val="9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stock:GetStockPriceResponse</a:t>
            </a:r>
            <a:r>
              <a:rPr lang="en-US" sz="1800" b="1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   </a:t>
            </a:r>
          </a:p>
          <a:p>
            <a:pPr>
              <a:defRPr/>
            </a:pPr>
            <a:r>
              <a:rPr lang="en-US" sz="1800" b="1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xmlns:stock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=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  "http://www.example.org/stock"&gt;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</a:t>
            </a:r>
            <a:r>
              <a:rPr lang="en-US" sz="1800" b="1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stock:Price</a:t>
            </a:r>
            <a:r>
              <a:rPr lang="en-US" sz="1800" b="1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&gt;34.5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stock:Price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stock:GetStockPriceResponse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1869753" y="3788891"/>
            <a:ext cx="947738" cy="1588"/>
          </a:xfrm>
          <a:prstGeom prst="straightConnector1">
            <a:avLst/>
          </a:prstGeom>
          <a:ln w="57150">
            <a:solidFill>
              <a:schemeClr val="bg1">
                <a:lumMod val="8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905053" y="4365154"/>
            <a:ext cx="2808288" cy="1008062"/>
          </a:xfrm>
          <a:prstGeom prst="rect">
            <a:avLst/>
          </a:prstGeom>
          <a:gradFill rotWithShape="1">
            <a:gsLst>
              <a:gs pos="0">
                <a:srgbClr val="BFF0BF"/>
              </a:gs>
              <a:gs pos="35001">
                <a:srgbClr val="D2F4D2"/>
              </a:gs>
              <a:gs pos="100000">
                <a:srgbClr val="EDFBED"/>
              </a:gs>
            </a:gsLst>
            <a:lin ang="16200000" scaled="1"/>
          </a:gradFill>
          <a:ln w="9525">
            <a:solidFill>
              <a:srgbClr val="86B686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8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Again, within the schema defined by the service provider</a:t>
            </a:r>
          </a:p>
        </p:txBody>
      </p:sp>
      <p:cxnSp>
        <p:nvCxnSpPr>
          <p:cNvPr id="9" name="Straight Connector 8"/>
          <p:cNvCxnSpPr>
            <a:endCxn id="8" idx="0"/>
          </p:cNvCxnSpPr>
          <p:nvPr/>
        </p:nvCxnSpPr>
        <p:spPr>
          <a:xfrm>
            <a:off x="3754116" y="4077816"/>
            <a:ext cx="2555875" cy="28733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0947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SOAP Fault Format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23528" y="1431454"/>
            <a:ext cx="7534275" cy="2862262"/>
          </a:xfrm>
          <a:prstGeom prst="rect">
            <a:avLst/>
          </a:prstGeom>
          <a:ln w="57150">
            <a:solidFill>
              <a:schemeClr val="bg1">
                <a:lumMod val="9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&lt;?xml version='1.0' ?&gt;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soap:Envelope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xmlns:soap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="http://www.w3.org/2003/05/soap-envelope"&gt; 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soap:Header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de-AT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	...</a:t>
            </a:r>
            <a:endParaRPr lang="en-US" sz="1800" dirty="0">
              <a:solidFill>
                <a:srgbClr val="627107"/>
              </a:solidFill>
              <a:latin typeface="Consolas" pitchFamily="49" charset="0"/>
              <a:ea typeface="+mn-ea"/>
              <a:cs typeface="Courier New" pitchFamily="49" charset="0"/>
            </a:endParaRP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soap:Header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soap:Body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de-AT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	...</a:t>
            </a:r>
            <a:endParaRPr lang="en-US" sz="1800" dirty="0">
              <a:solidFill>
                <a:srgbClr val="627107"/>
              </a:solidFill>
              <a:latin typeface="Consolas" pitchFamily="49" charset="0"/>
              <a:ea typeface="+mn-ea"/>
              <a:cs typeface="Courier New" pitchFamily="49" charset="0"/>
            </a:endParaRP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soap:Body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soap:Envelope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</p:txBody>
      </p:sp>
      <p:sp>
        <p:nvSpPr>
          <p:cNvPr id="5" name="Rectangle 4"/>
          <p:cNvSpPr/>
          <p:nvPr/>
        </p:nvSpPr>
        <p:spPr>
          <a:xfrm>
            <a:off x="2601591" y="2439516"/>
            <a:ext cx="4325937" cy="2862263"/>
          </a:xfrm>
          <a:prstGeom prst="rect">
            <a:avLst/>
          </a:prstGeom>
          <a:solidFill>
            <a:schemeClr val="bg1"/>
          </a:solidFill>
          <a:ln w="57150">
            <a:solidFill>
              <a:schemeClr val="bg1">
                <a:lumMod val="9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env:Fault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  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env:Code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     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env:Value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&gt;...&lt;/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env:Value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  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env:Code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  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env:Reason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     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env:Text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&gt;...&lt;/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env:Text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  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env:Reason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  &lt;</a:t>
            </a:r>
            <a:r>
              <a:rPr lang="en-US" sz="1800" b="1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env:Detail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 ...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    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env:Detail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  <a:p>
            <a:pPr>
              <a:defRPr/>
            </a:pP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&lt;/</a:t>
            </a:r>
            <a:r>
              <a:rPr lang="en-US" sz="1800" dirty="0" err="1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env:Fault</a:t>
            </a:r>
            <a:r>
              <a:rPr lang="en-US" sz="1800" dirty="0">
                <a:solidFill>
                  <a:srgbClr val="627107"/>
                </a:solidFill>
                <a:latin typeface="Consolas" pitchFamily="49" charset="0"/>
                <a:ea typeface="+mn-ea"/>
                <a:cs typeface="Courier New" pitchFamily="49" charset="0"/>
              </a:rPr>
              <a:t>&gt;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1869753" y="3572991"/>
            <a:ext cx="731838" cy="1588"/>
          </a:xfrm>
          <a:prstGeom prst="straightConnector1">
            <a:avLst/>
          </a:prstGeom>
          <a:ln w="57150">
            <a:solidFill>
              <a:schemeClr val="bg1">
                <a:lumMod val="8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09878" y="4365154"/>
            <a:ext cx="2808288" cy="1008062"/>
          </a:xfrm>
          <a:prstGeom prst="rect">
            <a:avLst/>
          </a:prstGeom>
          <a:gradFill rotWithShape="1">
            <a:gsLst>
              <a:gs pos="0">
                <a:srgbClr val="BFF0BF"/>
              </a:gs>
              <a:gs pos="35001">
                <a:srgbClr val="D2F4D2"/>
              </a:gs>
              <a:gs pos="100000">
                <a:srgbClr val="EDFBED"/>
              </a:gs>
            </a:gsLst>
            <a:lin ang="16200000" scaled="1"/>
          </a:gradFill>
          <a:ln w="9525">
            <a:solidFill>
              <a:srgbClr val="86B686"/>
            </a:solidFill>
            <a:miter lim="800000"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1800" dirty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The Fault structure is part of the SOAP schema</a:t>
            </a:r>
          </a:p>
        </p:txBody>
      </p:sp>
      <p:cxnSp>
        <p:nvCxnSpPr>
          <p:cNvPr id="8" name="Straight Connector 7"/>
          <p:cNvCxnSpPr>
            <a:endCxn id="7" idx="1"/>
          </p:cNvCxnSpPr>
          <p:nvPr/>
        </p:nvCxnSpPr>
        <p:spPr>
          <a:xfrm flipV="1">
            <a:off x="4257353" y="4869979"/>
            <a:ext cx="1152525" cy="2159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036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Lecture Outline</a:t>
            </a:r>
            <a:endParaRPr lang="el-GR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SzPct val="100000"/>
              <a:buFont typeface="+mj-lt"/>
              <a:buAutoNum type="arabicPeriod"/>
            </a:pPr>
            <a:r>
              <a:rPr lang="en-US" sz="2400" dirty="0" smtClean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Web Services</a:t>
            </a:r>
          </a:p>
          <a:p>
            <a:pPr marL="857250" lvl="1" indent="-457200" eaLnBrk="1" hangingPunct="1">
              <a:buSzPct val="100000"/>
              <a:buFont typeface="+mj-lt"/>
              <a:buAutoNum type="arabicPeriod"/>
            </a:pPr>
            <a:r>
              <a:rPr lang="en-US" sz="2000" dirty="0" smtClean="0">
                <a:ea typeface="ＭＳ Ｐゴシック" charset="-128"/>
                <a:cs typeface="ＭＳ Ｐゴシック" charset="-128"/>
              </a:rPr>
              <a:t>Background</a:t>
            </a:r>
            <a:r>
              <a:rPr lang="en-US" sz="2000" dirty="0" smtClean="0"/>
              <a:t> </a:t>
            </a:r>
          </a:p>
          <a:p>
            <a:pPr marL="857250" lvl="1" indent="-457200" eaLnBrk="1" hangingPunct="1">
              <a:buSzPct val="100000"/>
              <a:buFont typeface="+mj-lt"/>
              <a:buAutoNum type="arabicPeriod"/>
            </a:pPr>
            <a:r>
              <a:rPr lang="en-US" sz="2000" dirty="0" smtClean="0"/>
              <a:t>SOAP</a:t>
            </a:r>
          </a:p>
          <a:p>
            <a:pPr marL="857250" lvl="1" indent="-457200" eaLnBrk="1" hangingPunct="1">
              <a:buSzPct val="100000"/>
              <a:buFont typeface="+mj-lt"/>
              <a:buAutoNum type="arabicPeriod"/>
            </a:pPr>
            <a:r>
              <a:rPr lang="en-US" sz="2000" dirty="0" smtClean="0">
                <a:solidFill>
                  <a:schemeClr val="accent1"/>
                </a:solidFill>
              </a:rPr>
              <a:t>WSDL</a:t>
            </a:r>
          </a:p>
          <a:p>
            <a:pPr marL="457200" indent="-457200" eaLnBrk="1" hangingPunct="1">
              <a:buSzPct val="100000"/>
              <a:buFont typeface="+mj-lt"/>
              <a:buAutoNum type="arabicPeriod"/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Web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APIs</a:t>
            </a:r>
          </a:p>
          <a:p>
            <a:pPr marL="457200" indent="-457200" eaLnBrk="1" hangingPunct="1">
              <a:buSzPct val="100000"/>
              <a:buFont typeface="+mj-lt"/>
              <a:buAutoNum type="arabicPeriod"/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Lightweight Semantics</a:t>
            </a:r>
          </a:p>
          <a:p>
            <a:pPr marL="457200" indent="-457200" eaLnBrk="1" hangingPunct="1">
              <a:buSzPct val="100000"/>
              <a:buFont typeface="+mj-lt"/>
              <a:buAutoNum type="arabicPeriod"/>
            </a:pPr>
            <a:endParaRPr lang="el-GR" sz="2400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7269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WSDL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WSDL stands for Web Services Description Language</a:t>
            </a:r>
          </a:p>
          <a:p>
            <a:r>
              <a:rPr lang="en-US" smtClean="0"/>
              <a:t>WSDL is an XML vocabulary for describing Web services. It allows developers to describe Web Services and their capabilities, in a standard manner</a:t>
            </a:r>
          </a:p>
          <a:p>
            <a:r>
              <a:rPr lang="en-US" smtClean="0"/>
              <a:t>WSDL specifies what a request message must contain and what the response message will look like in unambiguous notation</a:t>
            </a:r>
            <a:r>
              <a:rPr lang="he-IL" smtClean="0"/>
              <a:t>.</a:t>
            </a:r>
            <a:r>
              <a:rPr lang="en-US" smtClean="0"/>
              <a:t> In other words, it is a contract between the XML Web service and the client who wishes to use this service</a:t>
            </a:r>
          </a:p>
          <a:p>
            <a:r>
              <a:rPr lang="en-US" smtClean="0"/>
              <a:t>In addition to describing message contents, WSDL defines where the service is available and what communications protocol is used to talk to the service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444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>
                <a:ea typeface="ＭＳ Ｐゴシック" charset="-128"/>
                <a:cs typeface="ＭＳ Ｐゴシック" charset="-128"/>
              </a:rPr>
              <a:t>WSDL</a:t>
            </a:r>
            <a:endParaRPr lang="de-DE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12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>
                <a:ea typeface="ＭＳ Ｐゴシック" charset="-128"/>
                <a:cs typeface="ＭＳ Ｐゴシック" charset="-128"/>
              </a:rPr>
              <a:t>Web Services Description Language (WSDL) developed in 2000 by </a:t>
            </a:r>
            <a:r>
              <a:rPr lang="en-US" sz="2400" smtClean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Microsoft</a:t>
            </a:r>
            <a:r>
              <a:rPr lang="en-US" sz="2400" smtClean="0">
                <a:ea typeface="ＭＳ Ｐゴシック" charset="-128"/>
                <a:cs typeface="ＭＳ Ｐゴシック" charset="-128"/>
              </a:rPr>
              <a:t> and </a:t>
            </a:r>
            <a:r>
              <a:rPr lang="en-US" sz="2400" smtClean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IBM</a:t>
            </a:r>
            <a:r>
              <a:rPr lang="en-US" sz="2400" smtClean="0">
                <a:ea typeface="ＭＳ Ｐゴシック" charset="-128"/>
                <a:cs typeface="ＭＳ Ｐゴシック" charset="-128"/>
              </a:rPr>
              <a:t> to:</a:t>
            </a:r>
            <a:endParaRPr lang="en-US" smtClean="0">
              <a:ea typeface="ＭＳ Ｐゴシック" charset="-128"/>
              <a:cs typeface="ＭＳ Ｐゴシック" charset="-128"/>
            </a:endParaRPr>
          </a:p>
          <a:p>
            <a:pPr lvl="1"/>
            <a:r>
              <a:rPr lang="en-US" smtClean="0"/>
              <a:t>“[describe] network services as a set of </a:t>
            </a:r>
            <a:r>
              <a:rPr lang="en-US" smtClean="0">
                <a:solidFill>
                  <a:schemeClr val="accent1"/>
                </a:solidFill>
              </a:rPr>
              <a:t>endpoints</a:t>
            </a:r>
            <a:r>
              <a:rPr lang="en-US" smtClean="0"/>
              <a:t> operating on messages […] </a:t>
            </a:r>
          </a:p>
          <a:p>
            <a:pPr lvl="1"/>
            <a:r>
              <a:rPr lang="en-US" smtClean="0"/>
              <a:t>The </a:t>
            </a:r>
            <a:r>
              <a:rPr lang="en-US" smtClean="0">
                <a:solidFill>
                  <a:schemeClr val="accent1"/>
                </a:solidFill>
              </a:rPr>
              <a:t>operations</a:t>
            </a:r>
            <a:r>
              <a:rPr lang="en-US" smtClean="0"/>
              <a:t> and </a:t>
            </a:r>
            <a:r>
              <a:rPr lang="en-US" smtClean="0">
                <a:solidFill>
                  <a:schemeClr val="accent1"/>
                </a:solidFill>
              </a:rPr>
              <a:t>messages</a:t>
            </a:r>
            <a:r>
              <a:rPr lang="en-US" smtClean="0"/>
              <a:t> are described abstractly, and then bound to a concrete network protocol and message format to define an endpoint. Related concrete endpoints are combined into abstract endpoints (</a:t>
            </a:r>
            <a:r>
              <a:rPr lang="en-US" smtClean="0">
                <a:solidFill>
                  <a:schemeClr val="accent1"/>
                </a:solidFill>
              </a:rPr>
              <a:t>services</a:t>
            </a:r>
            <a:r>
              <a:rPr lang="en-US" smtClean="0"/>
              <a:t>)”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721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>
                <a:ea typeface="ＭＳ Ｐゴシック" charset="-128"/>
                <a:cs typeface="ＭＳ Ｐゴシック" charset="-128"/>
              </a:rPr>
              <a:t>WSDL Overview</a:t>
            </a:r>
            <a:endParaRPr lang="de-DE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632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066800"/>
            <a:ext cx="207645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6" name="Content Placeholder 2"/>
          <p:cNvSpPr>
            <a:spLocks noGrp="1"/>
          </p:cNvSpPr>
          <p:nvPr>
            <p:ph idx="1"/>
          </p:nvPr>
        </p:nvSpPr>
        <p:spPr>
          <a:xfrm>
            <a:off x="2895600" y="1676400"/>
            <a:ext cx="5832475" cy="3724275"/>
          </a:xfrm>
        </p:spPr>
        <p:txBody>
          <a:bodyPr/>
          <a:lstStyle/>
          <a:p>
            <a:pPr marL="457200">
              <a:buFont typeface="Arial" charset="0"/>
              <a:buChar char="•"/>
            </a:pPr>
            <a:r>
              <a:rPr lang="en-US" sz="2000" b="1" smtClean="0">
                <a:solidFill>
                  <a:srgbClr val="3B3D3C"/>
                </a:solidFill>
                <a:ea typeface="Arial" charset="0"/>
                <a:cs typeface="Arial" charset="0"/>
              </a:rPr>
              <a:t>types</a:t>
            </a:r>
            <a:r>
              <a:rPr lang="en-US" sz="2000" smtClean="0">
                <a:solidFill>
                  <a:srgbClr val="3B3D3C"/>
                </a:solidFill>
                <a:ea typeface="Arial" charset="0"/>
                <a:cs typeface="Arial" charset="0"/>
              </a:rPr>
              <a:t> describes the messages that the service will send and receive</a:t>
            </a:r>
          </a:p>
          <a:p>
            <a:pPr marL="457200">
              <a:buFont typeface="Wingdings" charset="2"/>
              <a:buNone/>
            </a:pPr>
            <a:r>
              <a:rPr lang="en-US" sz="1600" smtClean="0">
                <a:solidFill>
                  <a:srgbClr val="3B3D3C"/>
                </a:solidFill>
                <a:ea typeface="Arial" charset="0"/>
                <a:cs typeface="Arial" charset="0"/>
              </a:rPr>
              <a:t>	(XML Schema Definitions, XSD, are used for definitions)</a:t>
            </a:r>
          </a:p>
          <a:p>
            <a:pPr marL="457200">
              <a:buFont typeface="Arial" charset="0"/>
              <a:buChar char="•"/>
            </a:pPr>
            <a:r>
              <a:rPr lang="en-US" sz="2000" b="1" smtClean="0">
                <a:solidFill>
                  <a:srgbClr val="3B3D3C"/>
                </a:solidFill>
                <a:ea typeface="Arial" charset="0"/>
                <a:cs typeface="Arial" charset="0"/>
              </a:rPr>
              <a:t>interface</a:t>
            </a:r>
            <a:r>
              <a:rPr lang="en-US" sz="2000" smtClean="0">
                <a:solidFill>
                  <a:srgbClr val="3B3D3C"/>
                </a:solidFill>
                <a:ea typeface="Arial" charset="0"/>
                <a:cs typeface="Arial" charset="0"/>
              </a:rPr>
              <a:t>s describes </a:t>
            </a:r>
            <a:r>
              <a:rPr lang="en-US" sz="2000" i="1" smtClean="0">
                <a:solidFill>
                  <a:srgbClr val="3B3D3C"/>
                </a:solidFill>
                <a:ea typeface="Arial" charset="0"/>
                <a:cs typeface="Arial" charset="0"/>
              </a:rPr>
              <a:t>what</a:t>
            </a:r>
            <a:r>
              <a:rPr lang="en-US" sz="2000" smtClean="0">
                <a:solidFill>
                  <a:srgbClr val="3B3D3C"/>
                </a:solidFill>
                <a:ea typeface="Arial" charset="0"/>
                <a:cs typeface="Arial" charset="0"/>
              </a:rPr>
              <a:t> abstract functionality the service provides;</a:t>
            </a:r>
          </a:p>
          <a:p>
            <a:pPr marL="800100" lvl="1" indent="-342900">
              <a:buFontTx/>
              <a:buNone/>
            </a:pPr>
            <a:r>
              <a:rPr lang="de-AT" sz="1600" smtClean="0">
                <a:solidFill>
                  <a:srgbClr val="3B3D3C"/>
                </a:solidFill>
                <a:ea typeface="Arial" charset="0"/>
                <a:cs typeface="Arial" charset="0"/>
              </a:rPr>
              <a:t>(collection of operations, linked to messages &amp; faults,</a:t>
            </a:r>
          </a:p>
          <a:p>
            <a:pPr marL="800100" lvl="1" indent="-342900">
              <a:buFontTx/>
              <a:buNone/>
            </a:pPr>
            <a:r>
              <a:rPr lang="de-AT" sz="1600" smtClean="0">
                <a:solidFill>
                  <a:srgbClr val="3B3D3C"/>
                </a:solidFill>
                <a:ea typeface="Arial" charset="0"/>
                <a:cs typeface="Arial" charset="0"/>
              </a:rPr>
              <a:t>formerly called PortTypes)</a:t>
            </a:r>
          </a:p>
          <a:p>
            <a:pPr marL="457200">
              <a:buFont typeface="Arial" charset="0"/>
              <a:buChar char="•"/>
            </a:pPr>
            <a:r>
              <a:rPr lang="en-US" sz="2000" b="1" smtClean="0">
                <a:solidFill>
                  <a:srgbClr val="3B3D3C"/>
                </a:solidFill>
                <a:ea typeface="Arial" charset="0"/>
                <a:cs typeface="Arial" charset="0"/>
              </a:rPr>
              <a:t>binding</a:t>
            </a:r>
            <a:r>
              <a:rPr lang="en-US" sz="2000" smtClean="0">
                <a:solidFill>
                  <a:srgbClr val="3B3D3C"/>
                </a:solidFill>
                <a:ea typeface="Arial" charset="0"/>
                <a:cs typeface="Arial" charset="0"/>
              </a:rPr>
              <a:t>s describe </a:t>
            </a:r>
            <a:r>
              <a:rPr lang="en-US" sz="2000" i="1" smtClean="0">
                <a:solidFill>
                  <a:srgbClr val="3B3D3C"/>
                </a:solidFill>
                <a:ea typeface="Arial" charset="0"/>
                <a:cs typeface="Arial" charset="0"/>
              </a:rPr>
              <a:t>how</a:t>
            </a:r>
            <a:r>
              <a:rPr lang="en-US" sz="2000" smtClean="0">
                <a:solidFill>
                  <a:srgbClr val="3B3D3C"/>
                </a:solidFill>
                <a:ea typeface="Arial" charset="0"/>
                <a:cs typeface="Arial" charset="0"/>
              </a:rPr>
              <a:t> to access the service, i.e., which interfaces are supported by a given service</a:t>
            </a:r>
          </a:p>
          <a:p>
            <a:pPr marL="457200">
              <a:buFont typeface="Arial" charset="0"/>
              <a:buChar char="•"/>
            </a:pPr>
            <a:r>
              <a:rPr lang="en-US" sz="2000" b="1" smtClean="0">
                <a:solidFill>
                  <a:srgbClr val="3B3D3C"/>
                </a:solidFill>
                <a:ea typeface="Arial" charset="0"/>
                <a:cs typeface="Arial" charset="0"/>
              </a:rPr>
              <a:t>service</a:t>
            </a:r>
            <a:r>
              <a:rPr lang="en-US" sz="2000" smtClean="0">
                <a:solidFill>
                  <a:srgbClr val="3B3D3C"/>
                </a:solidFill>
                <a:ea typeface="Arial" charset="0"/>
                <a:cs typeface="Arial" charset="0"/>
              </a:rPr>
              <a:t>s describe </a:t>
            </a:r>
            <a:r>
              <a:rPr lang="en-US" sz="2000" i="1" smtClean="0">
                <a:solidFill>
                  <a:srgbClr val="3B3D3C"/>
                </a:solidFill>
                <a:ea typeface="Arial" charset="0"/>
                <a:cs typeface="Arial" charset="0"/>
              </a:rPr>
              <a:t>where</a:t>
            </a:r>
            <a:r>
              <a:rPr lang="en-US" sz="2000" smtClean="0">
                <a:solidFill>
                  <a:srgbClr val="3B3D3C"/>
                </a:solidFill>
                <a:ea typeface="Arial" charset="0"/>
                <a:cs typeface="Arial" charset="0"/>
              </a:rPr>
              <a:t> to access </a:t>
            </a:r>
          </a:p>
          <a:p>
            <a:pPr marL="457200">
              <a:buFont typeface="Wingdings" charset="2"/>
              <a:buNone/>
            </a:pPr>
            <a:r>
              <a:rPr lang="en-US" sz="2000" smtClean="0">
                <a:solidFill>
                  <a:srgbClr val="3B3D3C"/>
                </a:solidFill>
                <a:ea typeface="Arial" charset="0"/>
                <a:cs typeface="Arial" charset="0"/>
              </a:rPr>
              <a:t>	</a:t>
            </a:r>
            <a:r>
              <a:rPr lang="en-US" sz="1600" smtClean="0">
                <a:solidFill>
                  <a:srgbClr val="3B3D3C"/>
                </a:solidFill>
                <a:ea typeface="Arial" charset="0"/>
                <a:cs typeface="Arial" charset="0"/>
              </a:rPr>
              <a:t>(endpoint = URL)</a:t>
            </a:r>
            <a:endParaRPr lang="en-GB" sz="2400">
              <a:solidFill>
                <a:srgbClr val="3B3D3C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845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ea typeface="ＭＳ Ｐゴシック" charset="-128"/>
                <a:cs typeface="ＭＳ Ｐゴシック" charset="-128"/>
              </a:rPr>
              <a:t>WSDL Example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95338" y="1219200"/>
            <a:ext cx="7620000" cy="4246563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&lt;?xml version="1.0"?&gt;</a:t>
            </a:r>
          </a:p>
          <a:p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&lt;</a:t>
            </a:r>
            <a:r>
              <a:rPr lang="en-US" sz="1800" b="1" dirty="0">
                <a:solidFill>
                  <a:srgbClr val="627107"/>
                </a:solidFill>
                <a:latin typeface="Consolas" charset="0"/>
              </a:rPr>
              <a:t>definitions</a:t>
            </a:r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 name=...</a:t>
            </a:r>
          </a:p>
          <a:p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          </a:t>
            </a:r>
            <a:r>
              <a:rPr lang="en-US" sz="1800" dirty="0" err="1">
                <a:solidFill>
                  <a:srgbClr val="627107"/>
                </a:solidFill>
                <a:latin typeface="Consolas" charset="0"/>
              </a:rPr>
              <a:t>targetNamespace</a:t>
            </a:r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=...</a:t>
            </a:r>
          </a:p>
          <a:p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          </a:t>
            </a:r>
            <a:r>
              <a:rPr lang="en-US" sz="1800" dirty="0" err="1">
                <a:solidFill>
                  <a:srgbClr val="627107"/>
                </a:solidFill>
                <a:latin typeface="Consolas" charset="0"/>
              </a:rPr>
              <a:t>xmlns</a:t>
            </a:r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="http://www.w3.org/ns/</a:t>
            </a:r>
            <a:r>
              <a:rPr lang="en-US" sz="1800" dirty="0" err="1">
                <a:solidFill>
                  <a:srgbClr val="627107"/>
                </a:solidFill>
                <a:latin typeface="Consolas" charset="0"/>
              </a:rPr>
              <a:t>wsdl</a:t>
            </a:r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"&gt;</a:t>
            </a:r>
          </a:p>
          <a:p>
            <a:endParaRPr lang="en-US" sz="1800" dirty="0">
              <a:solidFill>
                <a:srgbClr val="627107"/>
              </a:solidFill>
              <a:latin typeface="Consolas" charset="0"/>
            </a:endParaRPr>
          </a:p>
          <a:p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  &lt;</a:t>
            </a:r>
            <a:r>
              <a:rPr lang="en-US" sz="1800" b="1" dirty="0">
                <a:solidFill>
                  <a:srgbClr val="627107"/>
                </a:solidFill>
                <a:latin typeface="Consolas" charset="0"/>
              </a:rPr>
              <a:t>types</a:t>
            </a:r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&gt;</a:t>
            </a:r>
          </a:p>
          <a:p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    &lt;</a:t>
            </a:r>
            <a:r>
              <a:rPr lang="en-US" sz="1800" b="1" dirty="0">
                <a:solidFill>
                  <a:srgbClr val="627107"/>
                </a:solidFill>
                <a:latin typeface="Consolas" charset="0"/>
              </a:rPr>
              <a:t>schema</a:t>
            </a:r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 </a:t>
            </a:r>
            <a:r>
              <a:rPr lang="en-US" sz="1800" dirty="0" err="1">
                <a:solidFill>
                  <a:srgbClr val="627107"/>
                </a:solidFill>
                <a:latin typeface="Consolas" charset="0"/>
              </a:rPr>
              <a:t>targetNamespace</a:t>
            </a:r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=...</a:t>
            </a:r>
          </a:p>
          <a:p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            </a:t>
            </a:r>
            <a:r>
              <a:rPr lang="en-US" sz="1800" dirty="0" err="1">
                <a:solidFill>
                  <a:srgbClr val="627107"/>
                </a:solidFill>
                <a:latin typeface="Consolas" charset="0"/>
              </a:rPr>
              <a:t>xmlns:xs</a:t>
            </a:r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="http://www.w3.org/2000/10/</a:t>
            </a:r>
            <a:r>
              <a:rPr lang="en-US" sz="1800" dirty="0" err="1">
                <a:solidFill>
                  <a:srgbClr val="627107"/>
                </a:solidFill>
                <a:latin typeface="Consolas" charset="0"/>
              </a:rPr>
              <a:t>XMLSchema</a:t>
            </a:r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"&gt;</a:t>
            </a:r>
          </a:p>
          <a:p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      &lt;element name=... type=...&gt;</a:t>
            </a:r>
          </a:p>
          <a:p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      &lt;</a:t>
            </a:r>
            <a:r>
              <a:rPr lang="en-US" sz="1800" dirty="0" err="1">
                <a:solidFill>
                  <a:srgbClr val="627107"/>
                </a:solidFill>
                <a:latin typeface="Consolas" charset="0"/>
              </a:rPr>
              <a:t>complexType</a:t>
            </a:r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 name=...&gt;</a:t>
            </a:r>
          </a:p>
          <a:p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      &lt;/</a:t>
            </a:r>
            <a:r>
              <a:rPr lang="en-US" sz="1800" dirty="0" err="1">
                <a:solidFill>
                  <a:srgbClr val="627107"/>
                </a:solidFill>
                <a:latin typeface="Consolas" charset="0"/>
              </a:rPr>
              <a:t>complexType</a:t>
            </a:r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&gt;</a:t>
            </a:r>
          </a:p>
          <a:p>
            <a:r>
              <a:rPr lang="de-AT" sz="1800" dirty="0">
                <a:solidFill>
                  <a:srgbClr val="627107"/>
                </a:solidFill>
                <a:latin typeface="Consolas" charset="0"/>
              </a:rPr>
              <a:t>      ...</a:t>
            </a:r>
            <a:endParaRPr lang="en-US" sz="1800" dirty="0">
              <a:solidFill>
                <a:srgbClr val="627107"/>
              </a:solidFill>
              <a:latin typeface="Consolas" charset="0"/>
            </a:endParaRPr>
          </a:p>
          <a:p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    &lt;/schema&gt;</a:t>
            </a:r>
          </a:p>
          <a:p>
            <a:r>
              <a:rPr lang="en-US" sz="1800" dirty="0">
                <a:solidFill>
                  <a:srgbClr val="627107"/>
                </a:solidFill>
                <a:latin typeface="Consolas" charset="0"/>
              </a:rPr>
              <a:t>  &lt;/types&gt;</a:t>
            </a:r>
          </a:p>
          <a:p>
            <a:r>
              <a:rPr lang="de-AT" sz="1800" dirty="0">
                <a:solidFill>
                  <a:srgbClr val="627107"/>
                </a:solidFill>
                <a:latin typeface="Consolas" charset="0"/>
              </a:rPr>
              <a:t>...</a:t>
            </a:r>
            <a:endParaRPr lang="en-US" sz="1800" dirty="0">
              <a:solidFill>
                <a:srgbClr val="627107"/>
              </a:solidFill>
              <a:latin typeface="Consola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656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ea typeface="ＭＳ Ｐゴシック" charset="-128"/>
                <a:cs typeface="ＭＳ Ｐゴシック" charset="-128"/>
              </a:rPr>
              <a:t>WSDL Example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95338" y="1219200"/>
            <a:ext cx="7620000" cy="4246563"/>
          </a:xfrm>
          <a:prstGeom prst="rect">
            <a:avLst/>
          </a:prstGeom>
          <a:noFill/>
          <a:ln w="57150">
            <a:solidFill>
              <a:srgbClr val="BFBFB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&lt;?xml version="1.0"?&gt;</a:t>
            </a:r>
          </a:p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&lt;</a:t>
            </a:r>
            <a:r>
              <a:rPr lang="en-US" sz="1800" b="1">
                <a:solidFill>
                  <a:srgbClr val="627107"/>
                </a:solidFill>
                <a:latin typeface="Consolas" charset="0"/>
              </a:rPr>
              <a:t>definitions</a:t>
            </a:r>
            <a:r>
              <a:rPr lang="en-US" sz="1800">
                <a:solidFill>
                  <a:srgbClr val="627107"/>
                </a:solidFill>
                <a:latin typeface="Consolas" charset="0"/>
              </a:rPr>
              <a:t> name=...</a:t>
            </a:r>
          </a:p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          targetNamespace=...</a:t>
            </a:r>
          </a:p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          xmlns="http://www.w3.org/ns/wsdl"&gt;</a:t>
            </a: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    &lt;</a:t>
            </a:r>
            <a:r>
              <a:rPr lang="en-US" sz="1800" b="1">
                <a:solidFill>
                  <a:srgbClr val="627107"/>
                </a:solidFill>
                <a:latin typeface="Consolas" charset="0"/>
              </a:rPr>
              <a:t>types</a:t>
            </a:r>
            <a:r>
              <a:rPr lang="en-US" sz="1800">
                <a:solidFill>
                  <a:srgbClr val="627107"/>
                </a:solidFill>
                <a:latin typeface="Consolas" charset="0"/>
              </a:rPr>
              <a:t>&gt; ... &lt;/types&gt;</a:t>
            </a: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023938" y="3052763"/>
            <a:ext cx="7696200" cy="2586037"/>
          </a:xfrm>
          <a:prstGeom prst="rect">
            <a:avLst/>
          </a:prstGeom>
          <a:solidFill>
            <a:schemeClr val="bg1"/>
          </a:solidFill>
          <a:ln w="57150">
            <a:solidFill>
              <a:srgbClr val="BFBFB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 &lt;</a:t>
            </a:r>
            <a:r>
              <a:rPr lang="en-US" sz="1800" b="1">
                <a:solidFill>
                  <a:srgbClr val="627107"/>
                </a:solidFill>
                <a:latin typeface="Consolas" charset="0"/>
              </a:rPr>
              <a:t>interface</a:t>
            </a:r>
            <a:r>
              <a:rPr lang="en-US" sz="1800">
                <a:solidFill>
                  <a:srgbClr val="627107"/>
                </a:solidFill>
                <a:latin typeface="Consolas" charset="0"/>
              </a:rPr>
              <a:t>&gt;</a:t>
            </a:r>
          </a:p>
          <a:p>
            <a:r>
              <a:rPr lang="de-AT" sz="1800">
                <a:solidFill>
                  <a:srgbClr val="627107"/>
                </a:solidFill>
                <a:latin typeface="Consolas" charset="0"/>
              </a:rPr>
              <a:t>    &lt;</a:t>
            </a:r>
            <a:r>
              <a:rPr lang="de-AT" sz="1800" b="1">
                <a:solidFill>
                  <a:srgbClr val="627107"/>
                </a:solidFill>
                <a:latin typeface="Consolas" charset="0"/>
              </a:rPr>
              <a:t>fault</a:t>
            </a:r>
            <a:r>
              <a:rPr lang="de-AT" sz="1800">
                <a:solidFill>
                  <a:srgbClr val="627107"/>
                </a:solidFill>
                <a:latin typeface="Consolas" charset="0"/>
              </a:rPr>
              <a:t> name=... element=... /&gt;</a:t>
            </a:r>
          </a:p>
          <a:p>
            <a:r>
              <a:rPr lang="de-AT" sz="1800">
                <a:solidFill>
                  <a:srgbClr val="627107"/>
                </a:solidFill>
                <a:latin typeface="Consolas" charset="0"/>
              </a:rPr>
              <a:t>    &lt;</a:t>
            </a:r>
            <a:r>
              <a:rPr lang="de-AT" sz="1800" b="1">
                <a:solidFill>
                  <a:srgbClr val="627107"/>
                </a:solidFill>
                <a:latin typeface="Consolas" charset="0"/>
              </a:rPr>
              <a:t>operation</a:t>
            </a:r>
            <a:r>
              <a:rPr lang="de-AT" sz="1800">
                <a:solidFill>
                  <a:srgbClr val="627107"/>
                </a:solidFill>
                <a:latin typeface="Consolas" charset="0"/>
              </a:rPr>
              <a:t> name=...&gt;</a:t>
            </a:r>
          </a:p>
          <a:p>
            <a:r>
              <a:rPr lang="de-AT" sz="1800">
                <a:solidFill>
                  <a:srgbClr val="627107"/>
                </a:solidFill>
                <a:latin typeface="Consolas" charset="0"/>
              </a:rPr>
              <a:t>      &lt;pattern="http://www.w3.org/ns/wsdl/in-out"&gt;</a:t>
            </a:r>
          </a:p>
          <a:p>
            <a:r>
              <a:rPr lang="de-AT" sz="1800">
                <a:solidFill>
                  <a:srgbClr val="627107"/>
                </a:solidFill>
                <a:latin typeface="Consolas" charset="0"/>
              </a:rPr>
              <a:t>      ...</a:t>
            </a:r>
          </a:p>
          <a:p>
            <a:r>
              <a:rPr lang="de-AT" sz="1800">
                <a:solidFill>
                  <a:srgbClr val="627107"/>
                </a:solidFill>
                <a:latin typeface="Consolas" charset="0"/>
              </a:rPr>
              <a:t>      &lt;</a:t>
            </a:r>
            <a:r>
              <a:rPr lang="de-AT" sz="1800" b="1">
                <a:solidFill>
                  <a:srgbClr val="627107"/>
                </a:solidFill>
                <a:latin typeface="Consolas" charset="0"/>
              </a:rPr>
              <a:t>input</a:t>
            </a:r>
            <a:r>
              <a:rPr lang="de-AT" sz="1800">
                <a:solidFill>
                  <a:srgbClr val="627107"/>
                </a:solidFill>
                <a:latin typeface="Consolas" charset="0"/>
              </a:rPr>
              <a:t> messageLabel=... element=... /&gt;</a:t>
            </a:r>
          </a:p>
          <a:p>
            <a:r>
              <a:rPr lang="de-AT" sz="1800">
                <a:solidFill>
                  <a:srgbClr val="627107"/>
                </a:solidFill>
                <a:latin typeface="Consolas" charset="0"/>
              </a:rPr>
              <a:t>      &lt;</a:t>
            </a:r>
            <a:r>
              <a:rPr lang="de-AT" sz="1800" b="1">
                <a:solidFill>
                  <a:srgbClr val="627107"/>
                </a:solidFill>
                <a:latin typeface="Consolas" charset="0"/>
              </a:rPr>
              <a:t>output</a:t>
            </a:r>
            <a:r>
              <a:rPr lang="de-AT" sz="1800">
                <a:solidFill>
                  <a:srgbClr val="627107"/>
                </a:solidFill>
                <a:latin typeface="Consolas" charset="0"/>
              </a:rPr>
              <a:t> messageLabel=... element=... /&gt;</a:t>
            </a:r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r>
              <a:rPr lang="de-AT" sz="1800">
                <a:solidFill>
                  <a:srgbClr val="627107"/>
                </a:solidFill>
                <a:latin typeface="Consolas" charset="0"/>
              </a:rPr>
              <a:t>    &lt;/operation&gt;</a:t>
            </a:r>
          </a:p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  &lt;/interface&gt;</a:t>
            </a:r>
            <a:endParaRPr lang="de-AT" sz="1800">
              <a:solidFill>
                <a:srgbClr val="627107"/>
              </a:solidFill>
              <a:latin typeface="Consola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337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 to Web Services</a:t>
            </a:r>
            <a:endParaRPr lang="en-US"/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Definition of IBM:</a:t>
            </a:r>
          </a:p>
          <a:p>
            <a:pPr lvl="1"/>
            <a:r>
              <a:rPr lang="en-US" smtClean="0"/>
              <a:t>„Web services are a new breed of Web application. They are self-contained, self-describing, modular applications that can be published, located, and invoked across the Web. Web services perform functions, which can be anything from simple requests to complicated business processes.”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34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ea typeface="ＭＳ Ｐゴシック" charset="-128"/>
                <a:cs typeface="ＭＳ Ｐゴシック" charset="-128"/>
              </a:rPr>
              <a:t>WSDL Example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39552" y="1219200"/>
            <a:ext cx="7620000" cy="4246563"/>
          </a:xfrm>
          <a:prstGeom prst="rect">
            <a:avLst/>
          </a:prstGeom>
          <a:noFill/>
          <a:ln w="57150">
            <a:solidFill>
              <a:srgbClr val="BFBFB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&lt;?xml version="1.0"?&gt;</a:t>
            </a:r>
          </a:p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&lt;</a:t>
            </a:r>
            <a:r>
              <a:rPr lang="en-US" sz="1800" b="1">
                <a:solidFill>
                  <a:srgbClr val="627107"/>
                </a:solidFill>
                <a:latin typeface="Consolas" charset="0"/>
              </a:rPr>
              <a:t>definitions</a:t>
            </a:r>
            <a:r>
              <a:rPr lang="en-US" sz="1800">
                <a:solidFill>
                  <a:srgbClr val="627107"/>
                </a:solidFill>
                <a:latin typeface="Consolas" charset="0"/>
              </a:rPr>
              <a:t> name=...</a:t>
            </a:r>
          </a:p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          targetNamespace=...</a:t>
            </a:r>
          </a:p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          xmlns="http://www.w3.org/ns/wsdl"&gt;</a:t>
            </a: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    &lt;</a:t>
            </a:r>
            <a:r>
              <a:rPr lang="en-US" sz="1800" b="1">
                <a:solidFill>
                  <a:srgbClr val="627107"/>
                </a:solidFill>
                <a:latin typeface="Consolas" charset="0"/>
              </a:rPr>
              <a:t>types</a:t>
            </a:r>
            <a:r>
              <a:rPr lang="en-US" sz="1800">
                <a:solidFill>
                  <a:srgbClr val="627107"/>
                </a:solidFill>
                <a:latin typeface="Consolas" charset="0"/>
              </a:rPr>
              <a:t>&gt; ... &lt;/types&gt;</a:t>
            </a: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68152" y="3052763"/>
            <a:ext cx="7696200" cy="2586037"/>
          </a:xfrm>
          <a:prstGeom prst="rect">
            <a:avLst/>
          </a:prstGeom>
          <a:solidFill>
            <a:schemeClr val="bg1"/>
          </a:solidFill>
          <a:ln w="57150">
            <a:solidFill>
              <a:srgbClr val="BFBFB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  &lt;</a:t>
            </a:r>
            <a:r>
              <a:rPr lang="en-US" sz="1800" b="1">
                <a:solidFill>
                  <a:srgbClr val="627107"/>
                </a:solidFill>
                <a:latin typeface="Consolas" charset="0"/>
              </a:rPr>
              <a:t>interface</a:t>
            </a:r>
            <a:r>
              <a:rPr lang="en-US" sz="1800">
                <a:solidFill>
                  <a:srgbClr val="627107"/>
                </a:solidFill>
                <a:latin typeface="Consolas" charset="0"/>
              </a:rPr>
              <a:t>&gt; ... &lt;/interface&gt;</a:t>
            </a: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996752" y="3509963"/>
            <a:ext cx="7848600" cy="2309812"/>
          </a:xfrm>
          <a:prstGeom prst="rect">
            <a:avLst/>
          </a:prstGeom>
          <a:solidFill>
            <a:schemeClr val="bg1"/>
          </a:solidFill>
          <a:ln w="57150">
            <a:solidFill>
              <a:srgbClr val="BFBFB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 &lt;</a:t>
            </a:r>
            <a:r>
              <a:rPr lang="en-US" sz="1800" b="1">
                <a:solidFill>
                  <a:srgbClr val="627107"/>
                </a:solidFill>
                <a:latin typeface="Consolas" charset="0"/>
              </a:rPr>
              <a:t>binding</a:t>
            </a:r>
            <a:r>
              <a:rPr lang="en-US" sz="1800">
                <a:solidFill>
                  <a:srgbClr val="627107"/>
                </a:solidFill>
                <a:latin typeface="Consolas" charset="0"/>
              </a:rPr>
              <a:t> name=...</a:t>
            </a:r>
          </a:p>
          <a:p>
            <a:r>
              <a:rPr lang="de-AT" sz="1800">
                <a:solidFill>
                  <a:srgbClr val="627107"/>
                </a:solidFill>
                <a:latin typeface="Consolas" charset="0"/>
              </a:rPr>
              <a:t>          interface=...</a:t>
            </a:r>
          </a:p>
          <a:p>
            <a:r>
              <a:rPr lang="de-AT" sz="1800">
                <a:solidFill>
                  <a:srgbClr val="627107"/>
                </a:solidFill>
                <a:latin typeface="Consolas" charset="0"/>
              </a:rPr>
              <a:t>          type="http://www.w3.org/ns/wsdl/soap"</a:t>
            </a:r>
          </a:p>
          <a:p>
            <a:r>
              <a:rPr lang="de-AT" sz="1800">
                <a:solidFill>
                  <a:srgbClr val="627107"/>
                </a:solidFill>
                <a:latin typeface="Consolas" charset="0"/>
              </a:rPr>
              <a:t>          xmlns:wsoap=</a:t>
            </a:r>
          </a:p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            "http://www.w3.org/ns/wsdl/soap"</a:t>
            </a:r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r>
              <a:rPr lang="de-AT" sz="1800">
                <a:solidFill>
                  <a:srgbClr val="627107"/>
                </a:solidFill>
                <a:latin typeface="Consolas" charset="0"/>
              </a:rPr>
              <a:t>          wsoap:protocol=</a:t>
            </a:r>
          </a:p>
          <a:p>
            <a:r>
              <a:rPr lang="de-AT" sz="1800">
                <a:solidFill>
                  <a:srgbClr val="627107"/>
                </a:solidFill>
                <a:latin typeface="Consolas" charset="0"/>
              </a:rPr>
              <a:t>            "http://www.w3.org/2003/05/soap/bindings/HTTP/"&gt;</a:t>
            </a:r>
          </a:p>
          <a:p>
            <a:r>
              <a:rPr lang="de-AT" sz="1800">
                <a:solidFill>
                  <a:srgbClr val="627107"/>
                </a:solidFill>
                <a:latin typeface="Consolas" charset="0"/>
              </a:rPr>
              <a:t> &lt;/binding&gt;</a:t>
            </a:r>
          </a:p>
        </p:txBody>
      </p:sp>
    </p:spTree>
    <p:extLst>
      <p:ext uri="{BB962C8B-B14F-4D97-AF65-F5344CB8AC3E}">
        <p14:creationId xmlns:p14="http://schemas.microsoft.com/office/powerpoint/2010/main" val="2913507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ea typeface="ＭＳ Ｐゴシック" charset="-128"/>
                <a:cs typeface="ＭＳ Ｐゴシック" charset="-128"/>
              </a:rPr>
              <a:t>WSDL Example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39552" y="1219200"/>
            <a:ext cx="7620000" cy="4246563"/>
          </a:xfrm>
          <a:prstGeom prst="rect">
            <a:avLst/>
          </a:prstGeom>
          <a:noFill/>
          <a:ln w="57150">
            <a:solidFill>
              <a:srgbClr val="BFBFB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&lt;?xml version="1.0"?&gt;</a:t>
            </a:r>
          </a:p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&lt;</a:t>
            </a:r>
            <a:r>
              <a:rPr lang="en-US" sz="1800" b="1">
                <a:solidFill>
                  <a:srgbClr val="627107"/>
                </a:solidFill>
                <a:latin typeface="Consolas" charset="0"/>
              </a:rPr>
              <a:t>definitions</a:t>
            </a:r>
            <a:r>
              <a:rPr lang="en-US" sz="1800">
                <a:solidFill>
                  <a:srgbClr val="627107"/>
                </a:solidFill>
                <a:latin typeface="Consolas" charset="0"/>
              </a:rPr>
              <a:t> name=...</a:t>
            </a:r>
          </a:p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          targetNamespace=...</a:t>
            </a:r>
          </a:p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          xmlns="http://www.w3.org/ns/wsdl"&gt;</a:t>
            </a: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    &lt;</a:t>
            </a:r>
            <a:r>
              <a:rPr lang="en-US" sz="1800" b="1">
                <a:solidFill>
                  <a:srgbClr val="627107"/>
                </a:solidFill>
                <a:latin typeface="Consolas" charset="0"/>
              </a:rPr>
              <a:t>types</a:t>
            </a:r>
            <a:r>
              <a:rPr lang="en-US" sz="1800">
                <a:solidFill>
                  <a:srgbClr val="627107"/>
                </a:solidFill>
                <a:latin typeface="Consolas" charset="0"/>
              </a:rPr>
              <a:t>&gt; ... &lt;/types&gt;</a:t>
            </a: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en-US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68152" y="3052763"/>
            <a:ext cx="7696200" cy="2586037"/>
          </a:xfrm>
          <a:prstGeom prst="rect">
            <a:avLst/>
          </a:prstGeom>
          <a:solidFill>
            <a:schemeClr val="bg1"/>
          </a:solidFill>
          <a:ln w="57150">
            <a:solidFill>
              <a:srgbClr val="BFBFB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  &lt;</a:t>
            </a:r>
            <a:r>
              <a:rPr lang="en-US" sz="1800" b="1">
                <a:solidFill>
                  <a:srgbClr val="627107"/>
                </a:solidFill>
                <a:latin typeface="Consolas" charset="0"/>
              </a:rPr>
              <a:t>interface</a:t>
            </a:r>
            <a:r>
              <a:rPr lang="en-US" sz="1800">
                <a:solidFill>
                  <a:srgbClr val="627107"/>
                </a:solidFill>
                <a:latin typeface="Consolas" charset="0"/>
              </a:rPr>
              <a:t>&gt; ... &lt;/interface&gt;</a:t>
            </a: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996752" y="3509963"/>
            <a:ext cx="7848600" cy="2309812"/>
          </a:xfrm>
          <a:prstGeom prst="rect">
            <a:avLst/>
          </a:prstGeom>
          <a:solidFill>
            <a:schemeClr val="bg1"/>
          </a:solidFill>
          <a:ln w="57150">
            <a:solidFill>
              <a:srgbClr val="BFBFB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 &lt;</a:t>
            </a:r>
            <a:r>
              <a:rPr lang="en-US" sz="1800" b="1">
                <a:solidFill>
                  <a:srgbClr val="627107"/>
                </a:solidFill>
                <a:latin typeface="Consolas" charset="0"/>
              </a:rPr>
              <a:t>binding</a:t>
            </a:r>
            <a:r>
              <a:rPr lang="en-US" sz="1800">
                <a:solidFill>
                  <a:srgbClr val="627107"/>
                </a:solidFill>
                <a:latin typeface="Consolas" charset="0"/>
              </a:rPr>
              <a:t> </a:t>
            </a:r>
            <a:r>
              <a:rPr lang="de-AT" sz="1800">
                <a:solidFill>
                  <a:srgbClr val="627107"/>
                </a:solidFill>
                <a:latin typeface="Consolas" charset="0"/>
              </a:rPr>
              <a:t>...&gt; ... &lt;/binding&gt;</a:t>
            </a: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  <a:p>
            <a:endParaRPr lang="de-AT" sz="1800">
              <a:solidFill>
                <a:srgbClr val="627107"/>
              </a:solidFill>
              <a:latin typeface="Consolas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1225352" y="4008438"/>
            <a:ext cx="3733800" cy="1477962"/>
          </a:xfrm>
          <a:prstGeom prst="rect">
            <a:avLst/>
          </a:prstGeom>
          <a:solidFill>
            <a:schemeClr val="bg1"/>
          </a:solidFill>
          <a:ln w="57150">
            <a:solidFill>
              <a:srgbClr val="BFBFBF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solidFill>
                  <a:srgbClr val="627107"/>
                </a:solidFill>
                <a:latin typeface="Consolas" charset="0"/>
              </a:rPr>
              <a:t>&lt;</a:t>
            </a:r>
            <a:r>
              <a:rPr lang="en-US" sz="1800" b="1">
                <a:solidFill>
                  <a:srgbClr val="627107"/>
                </a:solidFill>
                <a:latin typeface="Consolas" charset="0"/>
              </a:rPr>
              <a:t>service</a:t>
            </a:r>
            <a:r>
              <a:rPr lang="de-AT" sz="1800">
                <a:solidFill>
                  <a:srgbClr val="627107"/>
                </a:solidFill>
                <a:latin typeface="Consolas" charset="0"/>
              </a:rPr>
              <a:t> name=...&gt;</a:t>
            </a:r>
          </a:p>
          <a:p>
            <a:r>
              <a:rPr lang="de-AT" sz="1800">
                <a:solidFill>
                  <a:srgbClr val="627107"/>
                </a:solidFill>
                <a:latin typeface="Consolas" charset="0"/>
              </a:rPr>
              <a:t>  &lt;endpoint name=...</a:t>
            </a:r>
          </a:p>
          <a:p>
            <a:r>
              <a:rPr lang="de-AT" sz="1800">
                <a:solidFill>
                  <a:srgbClr val="627107"/>
                </a:solidFill>
                <a:latin typeface="Consolas" charset="0"/>
              </a:rPr>
              <a:t>            binding=...</a:t>
            </a:r>
          </a:p>
          <a:p>
            <a:r>
              <a:rPr lang="de-AT" sz="1800">
                <a:solidFill>
                  <a:srgbClr val="627107"/>
                </a:solidFill>
                <a:latin typeface="Consolas" charset="0"/>
              </a:rPr>
              <a:t>            address=...</a:t>
            </a:r>
          </a:p>
          <a:p>
            <a:r>
              <a:rPr lang="de-AT" sz="1800">
                <a:solidFill>
                  <a:srgbClr val="627107"/>
                </a:solidFill>
                <a:latin typeface="Consolas" charset="0"/>
              </a:rPr>
              <a:t>&lt;/service&gt;</a:t>
            </a:r>
          </a:p>
        </p:txBody>
      </p:sp>
    </p:spTree>
    <p:extLst>
      <p:ext uri="{BB962C8B-B14F-4D97-AF65-F5344CB8AC3E}">
        <p14:creationId xmlns:p14="http://schemas.microsoft.com/office/powerpoint/2010/main" val="2121394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Lecture Outline</a:t>
            </a:r>
            <a:endParaRPr lang="el-GR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SzPct val="100000"/>
              <a:buFont typeface="+mj-lt"/>
              <a:buAutoNum type="arabicPeriod"/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Web</a:t>
            </a:r>
            <a:r>
              <a:rPr lang="en-US" sz="2400" dirty="0" smtClean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Services</a:t>
            </a:r>
          </a:p>
          <a:p>
            <a:pPr marL="857250" lvl="1" indent="-457200" eaLnBrk="1" hangingPunct="1">
              <a:buSzPct val="100000"/>
              <a:buFont typeface="+mj-lt"/>
              <a:buAutoNum type="arabicPeriod"/>
            </a:pPr>
            <a:r>
              <a:rPr lang="en-US" sz="2000" dirty="0" smtClean="0">
                <a:ea typeface="ＭＳ Ｐゴシック" charset="-128"/>
                <a:cs typeface="ＭＳ Ｐゴシック" charset="-128"/>
              </a:rPr>
              <a:t>Background</a:t>
            </a:r>
            <a:r>
              <a:rPr lang="en-US" sz="2000" dirty="0" smtClean="0"/>
              <a:t> </a:t>
            </a:r>
          </a:p>
          <a:p>
            <a:pPr marL="857250" lvl="1" indent="-457200" eaLnBrk="1" hangingPunct="1">
              <a:buSzPct val="100000"/>
              <a:buFont typeface="+mj-lt"/>
              <a:buAutoNum type="arabicPeriod"/>
            </a:pPr>
            <a:r>
              <a:rPr lang="en-US" sz="2000" dirty="0" smtClean="0"/>
              <a:t>SOAP</a:t>
            </a:r>
          </a:p>
          <a:p>
            <a:pPr marL="857250" lvl="1" indent="-457200" eaLnBrk="1" hangingPunct="1">
              <a:buSzPct val="100000"/>
              <a:buFont typeface="+mj-lt"/>
              <a:buAutoNum type="arabicPeriod"/>
            </a:pPr>
            <a:r>
              <a:rPr lang="en-US" sz="2000" dirty="0" smtClean="0"/>
              <a:t>WSDL</a:t>
            </a:r>
          </a:p>
          <a:p>
            <a:pPr marL="457200" indent="-457200" eaLnBrk="1" hangingPunct="1">
              <a:buSzPct val="100000"/>
              <a:buFont typeface="+mj-lt"/>
              <a:buAutoNum type="arabicPeriod"/>
            </a:pPr>
            <a:r>
              <a:rPr lang="en-US" sz="2400" dirty="0" smtClean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Web </a:t>
            </a:r>
            <a:r>
              <a:rPr lang="en-US" sz="2400" dirty="0" smtClean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APIs</a:t>
            </a:r>
          </a:p>
          <a:p>
            <a:pPr marL="457200" indent="-457200" eaLnBrk="1" hangingPunct="1">
              <a:buSzPct val="100000"/>
              <a:buFont typeface="+mj-lt"/>
              <a:buAutoNum type="arabicPeriod"/>
            </a:pPr>
            <a:r>
              <a:rPr lang="en-US" sz="2400" dirty="0">
                <a:ea typeface="ＭＳ Ｐゴシック" charset="-128"/>
                <a:cs typeface="ＭＳ Ｐゴシック" charset="-128"/>
              </a:rPr>
              <a:t>Lightweight Semantics</a:t>
            </a:r>
          </a:p>
          <a:p>
            <a:pPr marL="457200" indent="-457200" eaLnBrk="1" hangingPunct="1">
              <a:buSzPct val="100000"/>
              <a:buFont typeface="+mj-lt"/>
              <a:buAutoNum type="arabicPeriod"/>
            </a:pPr>
            <a:endParaRPr lang="el-GR" sz="2400" dirty="0">
              <a:solidFill>
                <a:schemeClr val="accent1"/>
              </a:solidFill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9971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Services on the Web</a:t>
            </a:r>
            <a:endParaRPr lang="en-US"/>
          </a:p>
        </p:txBody>
      </p:sp>
      <p:sp>
        <p:nvSpPr>
          <p:cNvPr id="624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Web currently contains 30 billion Web pages</a:t>
            </a:r>
          </a:p>
          <a:p>
            <a:r>
              <a:rPr lang="en-US" smtClean="0"/>
              <a:t>Nearly 100M active sites </a:t>
            </a:r>
          </a:p>
          <a:p>
            <a:pPr lvl="1"/>
            <a:r>
              <a:rPr lang="en-US" smtClean="0"/>
              <a:t>10 million new pages added each day</a:t>
            </a:r>
          </a:p>
          <a:p>
            <a:pPr lvl="1"/>
            <a:endParaRPr lang="en-US" smtClean="0"/>
          </a:p>
          <a:p>
            <a:r>
              <a:rPr lang="en-US" smtClean="0"/>
              <a:t>The Web contains only 28,000 WSDL Web services (Seekda.com) </a:t>
            </a:r>
          </a:p>
          <a:p>
            <a:pPr lvl="1"/>
            <a:r>
              <a:rPr lang="en-US" smtClean="0"/>
              <a:t>Verizon have around 4,000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860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Services on the Web</a:t>
            </a:r>
            <a:endParaRPr lang="en-US"/>
          </a:p>
        </p:txBody>
      </p:sp>
      <p:sp>
        <p:nvSpPr>
          <p:cNvPr id="634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“</a:t>
            </a:r>
            <a:r>
              <a:rPr lang="en-US" altLang="ja-JP" dirty="0" smtClean="0"/>
              <a:t>Traditional</a:t>
            </a:r>
            <a:r>
              <a:rPr lang="ja-JP" altLang="en-US" dirty="0" smtClean="0"/>
              <a:t>“</a:t>
            </a:r>
            <a:r>
              <a:rPr lang="en-US" altLang="ja-JP" dirty="0" smtClean="0"/>
              <a:t> Web services (WSDL, SOAP, WS-*)</a:t>
            </a:r>
          </a:p>
          <a:p>
            <a:pPr lvl="1"/>
            <a:r>
              <a:rPr lang="en-US" dirty="0" smtClean="0"/>
              <a:t>Enable the publishing and consuming of functionalities of existing applications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Web APIs</a:t>
            </a:r>
          </a:p>
          <a:p>
            <a:pPr lvl="1"/>
            <a:r>
              <a:rPr lang="en-US" dirty="0" smtClean="0"/>
              <a:t>Enable the access to collections of resources</a:t>
            </a:r>
            <a:endParaRPr lang="en-US" dirty="0"/>
          </a:p>
        </p:txBody>
      </p:sp>
      <p:pic>
        <p:nvPicPr>
          <p:cNvPr id="63491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2133600"/>
            <a:ext cx="20066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13" descr="faceboo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4868862"/>
            <a:ext cx="533400" cy="15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3" name="TextBox 7"/>
          <p:cNvSpPr txBox="1">
            <a:spLocks noChangeArrowheads="1"/>
          </p:cNvSpPr>
          <p:nvPr/>
        </p:nvSpPr>
        <p:spPr bwMode="auto">
          <a:xfrm>
            <a:off x="4648200" y="4757737"/>
            <a:ext cx="5334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3399"/>
                </a:solidFill>
                <a:latin typeface="Verdana" charset="0"/>
              </a:rPr>
              <a:t>+</a:t>
            </a:r>
          </a:p>
        </p:txBody>
      </p:sp>
      <p:sp>
        <p:nvSpPr>
          <p:cNvPr id="63494" name="TextBox 9"/>
          <p:cNvSpPr txBox="1">
            <a:spLocks noChangeArrowheads="1"/>
          </p:cNvSpPr>
          <p:nvPr/>
        </p:nvSpPr>
        <p:spPr bwMode="auto">
          <a:xfrm>
            <a:off x="6019800" y="4751387"/>
            <a:ext cx="53340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333399"/>
                </a:solidFill>
                <a:latin typeface="Verdana" charset="0"/>
              </a:rPr>
              <a:t>=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6050" y="4648200"/>
            <a:ext cx="762000" cy="67786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4876800" y="4751387"/>
            <a:ext cx="1304925" cy="430213"/>
            <a:chOff x="5019090" y="5867400"/>
            <a:chExt cx="1828800" cy="584928"/>
          </a:xfrm>
        </p:grpSpPr>
        <p:pic>
          <p:nvPicPr>
            <p:cNvPr id="63500" name="Picture 15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181600" y="5867400"/>
              <a:ext cx="1447800" cy="379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6"/>
            <p:cNvSpPr txBox="1"/>
            <p:nvPr/>
          </p:nvSpPr>
          <p:spPr>
            <a:xfrm>
              <a:off x="5019090" y="6095996"/>
              <a:ext cx="1828800" cy="356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200" dirty="0">
                  <a:ln>
                    <a:solidFill>
                      <a:srgbClr val="660066"/>
                    </a:solidFill>
                  </a:ln>
                  <a:solidFill>
                    <a:srgbClr val="333399"/>
                  </a:solidFill>
                  <a:ea typeface="+mn-ea"/>
                  <a:cs typeface="+mn-cs"/>
                </a:rPr>
                <a:t>Place Finder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658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Web APIs?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288" r="-7288"/>
          <a:stretch>
            <a:fillRect/>
          </a:stretch>
        </p:blipFill>
        <p:spPr bwMode="auto">
          <a:xfrm>
            <a:off x="323528" y="1196752"/>
            <a:ext cx="83566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2460" y="260648"/>
            <a:ext cx="2679700" cy="863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86002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Mashups</a:t>
            </a:r>
            <a:endParaRPr lang="en-US" dirty="0"/>
          </a:p>
        </p:txBody>
      </p:sp>
      <p:pic>
        <p:nvPicPr>
          <p:cNvPr id="5" name="Picture 13" descr="faceboo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833" y="4245587"/>
            <a:ext cx="1274824" cy="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5603827" y="5086859"/>
            <a:ext cx="101230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2000" dirty="0">
                <a:solidFill>
                  <a:srgbClr val="333399"/>
                </a:solidFill>
                <a:latin typeface="Verdana" pitchFamily="34" charset="0"/>
              </a:rPr>
              <a:t>=</a:t>
            </a:r>
          </a:p>
        </p:txBody>
      </p:sp>
      <p:pic>
        <p:nvPicPr>
          <p:cNvPr id="7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979" y="4534632"/>
            <a:ext cx="1821178" cy="162008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pSp>
        <p:nvGrpSpPr>
          <p:cNvPr id="8" name="Group 17"/>
          <p:cNvGrpSpPr>
            <a:grpSpLocks/>
          </p:cNvGrpSpPr>
          <p:nvPr/>
        </p:nvGrpSpPr>
        <p:grpSpPr bwMode="auto">
          <a:xfrm>
            <a:off x="696303" y="4864445"/>
            <a:ext cx="2476529" cy="1028208"/>
            <a:chOff x="5019090" y="5867400"/>
            <a:chExt cx="1828800" cy="584928"/>
          </a:xfrm>
        </p:grpSpPr>
        <p:pic>
          <p:nvPicPr>
            <p:cNvPr id="9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1600" y="5867400"/>
              <a:ext cx="1447800" cy="379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16"/>
            <p:cNvSpPr txBox="1"/>
            <p:nvPr/>
          </p:nvSpPr>
          <p:spPr>
            <a:xfrm>
              <a:off x="5019090" y="6095996"/>
              <a:ext cx="1828800" cy="35633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200" dirty="0">
                  <a:ln>
                    <a:solidFill>
                      <a:srgbClr val="660066"/>
                    </a:solidFill>
                  </a:ln>
                  <a:solidFill>
                    <a:srgbClr val="333399"/>
                  </a:solidFill>
                  <a:latin typeface="Arial" charset="0"/>
                  <a:ea typeface="+mn-ea"/>
                </a:rPr>
                <a:t>Place Finder</a:t>
              </a:r>
            </a:p>
          </p:txBody>
        </p:sp>
      </p:grpSp>
      <p:pic>
        <p:nvPicPr>
          <p:cNvPr id="11" name="Picture 6" descr="Screen shot 2011-11-22 at 2.30.43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00" y="1556792"/>
            <a:ext cx="1512168" cy="603959"/>
          </a:xfrm>
          <a:prstGeom prst="rect">
            <a:avLst/>
          </a:prstGeom>
        </p:spPr>
      </p:pic>
      <p:pic>
        <p:nvPicPr>
          <p:cNvPr id="12" name="Picture 7" descr="Screen shot 2011-11-22 at 2.34.59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64" y="2593707"/>
            <a:ext cx="1872208" cy="374442"/>
          </a:xfrm>
          <a:prstGeom prst="rect">
            <a:avLst/>
          </a:prstGeom>
        </p:spPr>
      </p:pic>
      <p:sp>
        <p:nvSpPr>
          <p:cNvPr id="13" name="Rounded Rectangle 8"/>
          <p:cNvSpPr/>
          <p:nvPr/>
        </p:nvSpPr>
        <p:spPr>
          <a:xfrm>
            <a:off x="3236640" y="2492896"/>
            <a:ext cx="2055440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Procedural</a:t>
            </a:r>
            <a:r>
              <a:rPr lang="de-DE" dirty="0" smtClean="0"/>
              <a:t> </a:t>
            </a:r>
            <a:r>
              <a:rPr lang="de-DE" dirty="0" err="1" smtClean="0"/>
              <a:t>glue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endParaRPr lang="en-US" dirty="0"/>
          </a:p>
        </p:txBody>
      </p:sp>
      <p:sp>
        <p:nvSpPr>
          <p:cNvPr id="14" name="Down Arrow 9"/>
          <p:cNvSpPr/>
          <p:nvPr/>
        </p:nvSpPr>
        <p:spPr>
          <a:xfrm>
            <a:off x="3740696" y="2204864"/>
            <a:ext cx="216024" cy="2880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0"/>
          <p:cNvSpPr/>
          <p:nvPr/>
        </p:nvSpPr>
        <p:spPr>
          <a:xfrm rot="16200000">
            <a:off x="2948608" y="2600908"/>
            <a:ext cx="216024" cy="3600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9" descr="Screen shot 2011-11-22 at 2.42.08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784" y="1700808"/>
            <a:ext cx="1320800" cy="457200"/>
          </a:xfrm>
          <a:prstGeom prst="rect">
            <a:avLst/>
          </a:prstGeom>
        </p:spPr>
      </p:pic>
      <p:sp>
        <p:nvSpPr>
          <p:cNvPr id="17" name="Down Arrow 20"/>
          <p:cNvSpPr/>
          <p:nvPr/>
        </p:nvSpPr>
        <p:spPr>
          <a:xfrm>
            <a:off x="4820816" y="2204864"/>
            <a:ext cx="216024" cy="2880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8"/>
          <p:cNvSpPr/>
          <p:nvPr/>
        </p:nvSpPr>
        <p:spPr>
          <a:xfrm>
            <a:off x="3236640" y="4948632"/>
            <a:ext cx="2055440" cy="71261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 smtClean="0"/>
              <a:t>Procedural</a:t>
            </a:r>
            <a:r>
              <a:rPr lang="de-DE" dirty="0" smtClean="0"/>
              <a:t> </a:t>
            </a:r>
            <a:r>
              <a:rPr lang="de-DE" dirty="0" err="1" smtClean="0"/>
              <a:t>glue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endParaRPr lang="en-US" dirty="0"/>
          </a:p>
        </p:txBody>
      </p:sp>
      <p:sp>
        <p:nvSpPr>
          <p:cNvPr id="19" name="Down Arrow 10"/>
          <p:cNvSpPr/>
          <p:nvPr/>
        </p:nvSpPr>
        <p:spPr>
          <a:xfrm rot="16200000">
            <a:off x="2942680" y="5056644"/>
            <a:ext cx="216024" cy="3600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9"/>
          <p:cNvSpPr/>
          <p:nvPr/>
        </p:nvSpPr>
        <p:spPr>
          <a:xfrm>
            <a:off x="4199233" y="4660600"/>
            <a:ext cx="216024" cy="2880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834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Verdana" charset="0"/>
                <a:ea typeface="ＭＳ Ｐゴシック" charset="-128"/>
                <a:cs typeface="ＭＳ Ｐゴシック" charset="-128"/>
              </a:rPr>
              <a:t>Why Web APIs?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732" y="1052736"/>
            <a:ext cx="7092652" cy="5270791"/>
          </a:xfrm>
          <a:prstGeom prst="rect">
            <a:avLst/>
          </a:prstGeom>
        </p:spPr>
      </p:pic>
      <p:pic>
        <p:nvPicPr>
          <p:cNvPr id="15" name="Picture 7" descr="amaz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1971700"/>
            <a:ext cx="1143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9" descr="eba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3038500"/>
            <a:ext cx="10572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0" descr="twitt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42" y="3267100"/>
            <a:ext cx="12382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deliciou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248175"/>
            <a:ext cx="57150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2" descr="yahoo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42" y="4914925"/>
            <a:ext cx="123825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3" descr="facebook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563" y="5019700"/>
            <a:ext cx="9239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31" y="2505100"/>
            <a:ext cx="121602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8" descr="programableWeb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66936"/>
            <a:ext cx="18097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764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753589" y="1817648"/>
            <a:ext cx="6992558" cy="4353162"/>
            <a:chOff x="533400" y="1295400"/>
            <a:chExt cx="7029450" cy="5291138"/>
          </a:xfrm>
        </p:grpSpPr>
        <p:pic>
          <p:nvPicPr>
            <p:cNvPr id="68620" name="Picture 7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3400" y="1295400"/>
              <a:ext cx="7029450" cy="52911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68621" name="Picture 11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76600" y="1600200"/>
              <a:ext cx="42545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86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  <a:cs typeface="ＭＳ Ｐゴシック" charset="-128"/>
              </a:rPr>
              <a:t>Web API Descriptions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2813" y="1075570"/>
            <a:ext cx="7466943" cy="52428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686914" y="1182267"/>
            <a:ext cx="6062270" cy="4959967"/>
            <a:chOff x="1295400" y="495300"/>
            <a:chExt cx="6553200" cy="5867400"/>
          </a:xfrm>
        </p:grpSpPr>
        <p:pic>
          <p:nvPicPr>
            <p:cNvPr id="68618" name="Picture 7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295400" y="495300"/>
              <a:ext cx="6553200" cy="5867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68619" name="Picture 9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172200" y="533400"/>
              <a:ext cx="1638300" cy="1270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6914" y="692696"/>
            <a:ext cx="7795007" cy="4509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Content Placeholder 3" descr="last.fm.tiff"/>
          <p:cNvPicPr>
            <a:picLocks noChangeAspect="1"/>
          </p:cNvPicPr>
          <p:nvPr/>
        </p:nvPicPr>
        <p:blipFill>
          <a:blip r:embed="rId9"/>
          <a:srcRect l="13042" t="15492" r="14091" b="21843"/>
          <a:stretch>
            <a:fillRect/>
          </a:stretch>
        </p:blipFill>
        <p:spPr bwMode="auto">
          <a:xfrm>
            <a:off x="431325" y="1397101"/>
            <a:ext cx="8317139" cy="48054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28366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  <a:cs typeface="ＭＳ Ｐゴシック" charset="-128"/>
              </a:rPr>
              <a:t>Web APIs Technologies</a:t>
            </a:r>
          </a:p>
        </p:txBody>
      </p:sp>
      <p:sp>
        <p:nvSpPr>
          <p:cNvPr id="70658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>
                <a:ea typeface="ＭＳ Ｐゴシック" charset="-128"/>
                <a:cs typeface="ＭＳ Ｐゴシック" charset="-128"/>
              </a:rPr>
              <a:t>Web APIs are based on a light technology stack ≅ URIs, HTTP, XML/JSON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Very much aligned with Web technologies</a:t>
            </a:r>
          </a:p>
          <a:p>
            <a:r>
              <a:rPr lang="en-US">
                <a:ea typeface="ＭＳ Ｐゴシック" charset="-128"/>
                <a:cs typeface="ＭＳ Ｐゴシック" charset="-128"/>
              </a:rPr>
              <a:t>Some are based on REST principles</a:t>
            </a:r>
          </a:p>
          <a:p>
            <a:pPr lvl="1"/>
            <a:r>
              <a:rPr lang="en-US"/>
              <a:t>Resource identification through URIs</a:t>
            </a:r>
          </a:p>
          <a:p>
            <a:pPr lvl="1"/>
            <a:r>
              <a:rPr lang="en-US"/>
              <a:t>Uniform interface</a:t>
            </a:r>
          </a:p>
          <a:p>
            <a:pPr lvl="1"/>
            <a:r>
              <a:rPr lang="en-US"/>
              <a:t>Self-descriptive messages</a:t>
            </a:r>
          </a:p>
          <a:p>
            <a:pPr lvl="1"/>
            <a:r>
              <a:rPr lang="en-US"/>
              <a:t>Stateful interactions through hyperlinks</a:t>
            </a:r>
          </a:p>
        </p:txBody>
      </p:sp>
    </p:spTree>
    <p:extLst>
      <p:ext uri="{BB962C8B-B14F-4D97-AF65-F5344CB8AC3E}">
        <p14:creationId xmlns:p14="http://schemas.microsoft.com/office/powerpoint/2010/main" val="45166246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 to Web Services</a:t>
            </a:r>
            <a:endParaRPr lang="en-US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Definition of W3C:</a:t>
            </a:r>
          </a:p>
          <a:p>
            <a:pPr lvl="1"/>
            <a:r>
              <a:rPr lang="en-US" smtClean="0"/>
              <a:t>„A Web service is a software system designed to support interoperable machine-to-machine interaction over a network. It has an interface described in a machine-processable format (specifically WSDL). Other systems interact with the Web service in a manner prescribed by its description using SOAP-messages, typically conveyed using HTTP with an XML serialization in conjunction with other Webrelated standards.“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651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Challenges with Web APIs</a:t>
            </a:r>
            <a:endParaRPr lang="en-US"/>
          </a:p>
        </p:txBody>
      </p:sp>
      <p:sp>
        <p:nvSpPr>
          <p:cNvPr id="73730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There is not a widely used IDL</a:t>
            </a:r>
          </a:p>
          <a:p>
            <a:pPr lvl="1"/>
            <a:r>
              <a:rPr lang="en-US" smtClean="0"/>
              <a:t>Locating services is hard </a:t>
            </a:r>
          </a:p>
          <a:p>
            <a:pPr lvl="1"/>
            <a:r>
              <a:rPr lang="en-US" smtClean="0"/>
              <a:t>Their use requires human interpretation of semi-structured descriptions</a:t>
            </a:r>
          </a:p>
          <a:p>
            <a:r>
              <a:rPr lang="en-US" smtClean="0"/>
              <a:t>The semantics of the services are not described in a machine processable manner</a:t>
            </a:r>
          </a:p>
          <a:p>
            <a:r>
              <a:rPr lang="en-US" smtClean="0"/>
              <a:t>Prevents automating discovery, invocation, and composition of Web APIs</a:t>
            </a:r>
          </a:p>
          <a:p>
            <a:endParaRPr lang="en-US" smtClean="0"/>
          </a:p>
          <a:p>
            <a:pPr lvl="1"/>
            <a:endParaRPr lang="en-US" smtClean="0"/>
          </a:p>
          <a:p>
            <a:pPr lvl="2"/>
            <a:endParaRPr lang="en-US" smtClean="0"/>
          </a:p>
          <a:p>
            <a:pPr lvl="2"/>
            <a:endParaRPr lang="en-US" smtClean="0"/>
          </a:p>
          <a:p>
            <a:pPr lvl="2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22781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charset="-128"/>
                <a:cs typeface="ＭＳ Ｐゴシック" charset="-128"/>
              </a:rPr>
              <a:t>Lecture Outline</a:t>
            </a:r>
            <a:endParaRPr lang="el-GR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43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457200" indent="-457200" eaLnBrk="1" hangingPunct="1">
              <a:buSzPct val="100000"/>
              <a:buFont typeface="+mj-lt"/>
              <a:buAutoNum type="arabicPeriod"/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Web</a:t>
            </a:r>
            <a:r>
              <a:rPr lang="en-US" sz="2400" dirty="0" smtClean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Services</a:t>
            </a:r>
          </a:p>
          <a:p>
            <a:pPr marL="857250" lvl="1" indent="-457200" eaLnBrk="1" hangingPunct="1">
              <a:buSzPct val="100000"/>
              <a:buFont typeface="+mj-lt"/>
              <a:buAutoNum type="arabicPeriod"/>
            </a:pPr>
            <a:r>
              <a:rPr lang="en-US" sz="2000" dirty="0" smtClean="0">
                <a:ea typeface="ＭＳ Ｐゴシック" charset="-128"/>
                <a:cs typeface="ＭＳ Ｐゴシック" charset="-128"/>
              </a:rPr>
              <a:t>Background</a:t>
            </a:r>
            <a:r>
              <a:rPr lang="en-US" sz="2000" dirty="0" smtClean="0"/>
              <a:t> </a:t>
            </a:r>
          </a:p>
          <a:p>
            <a:pPr marL="857250" lvl="1" indent="-457200" eaLnBrk="1" hangingPunct="1">
              <a:buSzPct val="100000"/>
              <a:buFont typeface="+mj-lt"/>
              <a:buAutoNum type="arabicPeriod"/>
            </a:pPr>
            <a:r>
              <a:rPr lang="en-US" sz="2000" dirty="0" smtClean="0"/>
              <a:t>SOAP</a:t>
            </a:r>
          </a:p>
          <a:p>
            <a:pPr marL="857250" lvl="1" indent="-457200" eaLnBrk="1" hangingPunct="1">
              <a:buSzPct val="100000"/>
              <a:buFont typeface="+mj-lt"/>
              <a:buAutoNum type="arabicPeriod"/>
            </a:pPr>
            <a:r>
              <a:rPr lang="en-US" sz="2000" dirty="0" smtClean="0"/>
              <a:t>WSDL</a:t>
            </a:r>
          </a:p>
          <a:p>
            <a:pPr marL="457200" indent="-457200" eaLnBrk="1" hangingPunct="1">
              <a:buSzPct val="100000"/>
              <a:buFont typeface="+mj-lt"/>
              <a:buAutoNum type="arabicPeriod"/>
            </a:pPr>
            <a:r>
              <a:rPr lang="en-US" sz="2400" dirty="0" smtClean="0">
                <a:ea typeface="ＭＳ Ｐゴシック" charset="-128"/>
                <a:cs typeface="ＭＳ Ｐゴシック" charset="-128"/>
              </a:rPr>
              <a:t>Web </a:t>
            </a:r>
            <a:r>
              <a:rPr lang="en-US" sz="2400" dirty="0" smtClean="0">
                <a:ea typeface="ＭＳ Ｐゴシック" charset="-128"/>
                <a:cs typeface="ＭＳ Ｐゴシック" charset="-128"/>
              </a:rPr>
              <a:t>APIs</a:t>
            </a:r>
          </a:p>
          <a:p>
            <a:pPr marL="457200" indent="-457200" eaLnBrk="1" hangingPunct="1">
              <a:buSzPct val="100000"/>
              <a:buFont typeface="+mj-lt"/>
              <a:buAutoNum type="arabicPeriod"/>
            </a:pPr>
            <a:r>
              <a:rPr lang="en-US" sz="2400" dirty="0">
                <a:solidFill>
                  <a:schemeClr val="accent1"/>
                </a:solidFill>
                <a:ea typeface="ＭＳ Ｐゴシック" charset="-128"/>
                <a:cs typeface="ＭＳ Ｐゴシック" charset="-128"/>
              </a:rPr>
              <a:t>Lightweight Semantics</a:t>
            </a:r>
          </a:p>
          <a:p>
            <a:pPr marL="457200" indent="-457200" eaLnBrk="1" hangingPunct="1">
              <a:buSzPct val="100000"/>
              <a:buFont typeface="+mj-lt"/>
              <a:buAutoNum type="arabicPeriod"/>
            </a:pPr>
            <a:endParaRPr lang="el-GR" sz="2400" dirty="0">
              <a:solidFill>
                <a:schemeClr val="accent1"/>
              </a:solidFill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16461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>
                <a:latin typeface="Arial" charset="0"/>
              </a:rPr>
              <a:t>SAWSDL</a:t>
            </a: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Semantic Annotations for WSDL and XML Schema (SAWSDL):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</a:rPr>
              <a:t>was developed by IBM with the semantics community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</a:rPr>
              <a:t>“defines how to add </a:t>
            </a:r>
            <a:r>
              <a:rPr lang="en-US">
                <a:solidFill>
                  <a:schemeClr val="accent1"/>
                </a:solidFill>
                <a:latin typeface="Arial" charset="0"/>
                <a:cs typeface="ＭＳ Ｐゴシック" charset="0"/>
              </a:rPr>
              <a:t>semantic annotations</a:t>
            </a:r>
            <a:r>
              <a:rPr lang="en-US">
                <a:latin typeface="Arial" charset="0"/>
                <a:cs typeface="ＭＳ Ｐゴシック" charset="0"/>
              </a:rPr>
              <a:t> to various parts of a WSDL document such as</a:t>
            </a:r>
          </a:p>
          <a:p>
            <a:pPr lvl="2" eaLnBrk="1" hangingPunct="1"/>
            <a:r>
              <a:rPr lang="en-US">
                <a:latin typeface="Arial" charset="0"/>
                <a:cs typeface="ＭＳ Ｐゴシック" charset="0"/>
              </a:rPr>
              <a:t>input and output </a:t>
            </a:r>
            <a:r>
              <a:rPr lang="en-US">
                <a:solidFill>
                  <a:schemeClr val="accent1"/>
                </a:solidFill>
                <a:latin typeface="Arial" charset="0"/>
                <a:cs typeface="ＭＳ Ｐゴシック" charset="0"/>
              </a:rPr>
              <a:t>message</a:t>
            </a:r>
            <a:r>
              <a:rPr lang="en-US">
                <a:latin typeface="Arial" charset="0"/>
                <a:cs typeface="ＭＳ Ｐゴシック" charset="0"/>
              </a:rPr>
              <a:t> structures,</a:t>
            </a:r>
          </a:p>
          <a:p>
            <a:pPr lvl="2" eaLnBrk="1" hangingPunct="1"/>
            <a:r>
              <a:rPr lang="en-US">
                <a:solidFill>
                  <a:schemeClr val="accent1"/>
                </a:solidFill>
                <a:latin typeface="Arial" charset="0"/>
                <a:cs typeface="ＭＳ Ｐゴシック" charset="0"/>
              </a:rPr>
              <a:t>interfaces</a:t>
            </a:r>
            <a:r>
              <a:rPr lang="en-US">
                <a:latin typeface="Arial" charset="0"/>
                <a:cs typeface="ＭＳ Ｐゴシック" charset="0"/>
              </a:rPr>
              <a:t>, and </a:t>
            </a:r>
          </a:p>
          <a:p>
            <a:pPr lvl="2" eaLnBrk="1" hangingPunct="1"/>
            <a:r>
              <a:rPr lang="en-US">
                <a:solidFill>
                  <a:schemeClr val="accent1"/>
                </a:solidFill>
                <a:latin typeface="Arial" charset="0"/>
                <a:cs typeface="ＭＳ Ｐゴシック" charset="0"/>
              </a:rPr>
              <a:t>operations</a:t>
            </a:r>
            <a:r>
              <a:rPr lang="en-US">
                <a:latin typeface="Arial" charset="0"/>
                <a:cs typeface="ＭＳ Ｐゴシック" charset="0"/>
              </a:rPr>
              <a:t>”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</a:rPr>
              <a:t>became a W3C recommendation in 2007</a:t>
            </a:r>
          </a:p>
        </p:txBody>
      </p:sp>
    </p:spTree>
    <p:extLst>
      <p:ext uri="{BB962C8B-B14F-4D97-AF65-F5344CB8AC3E}">
        <p14:creationId xmlns:p14="http://schemas.microsoft.com/office/powerpoint/2010/main" val="652349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>
                <a:latin typeface="Arial" charset="0"/>
              </a:rPr>
              <a:t>SAWSDL Overview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SAWSDL essentially adds </a:t>
            </a:r>
            <a:r>
              <a:rPr lang="en-US">
                <a:solidFill>
                  <a:schemeClr val="accent1"/>
                </a:solidFill>
                <a:latin typeface="Arial" charset="0"/>
              </a:rPr>
              <a:t>3 attributes</a:t>
            </a:r>
            <a:r>
              <a:rPr lang="en-US">
                <a:latin typeface="Arial" charset="0"/>
              </a:rPr>
              <a:t> to WSDL:</a:t>
            </a:r>
          </a:p>
          <a:p>
            <a:pPr lvl="1" eaLnBrk="1" hangingPunct="1"/>
            <a:r>
              <a:rPr lang="en-US">
                <a:solidFill>
                  <a:schemeClr val="accent1"/>
                </a:solidFill>
                <a:latin typeface="Arial" charset="0"/>
                <a:cs typeface="ＭＳ Ｐゴシック" charset="0"/>
              </a:rPr>
              <a:t>modelReference</a:t>
            </a:r>
            <a:r>
              <a:rPr lang="en-US">
                <a:latin typeface="Arial" charset="0"/>
                <a:cs typeface="ＭＳ Ｐゴシック" charset="0"/>
              </a:rPr>
              <a:t>: points to some external (i.e., non-XML, potentially RDF-based) semantic definition of the element</a:t>
            </a:r>
          </a:p>
          <a:p>
            <a:pPr lvl="1" eaLnBrk="1" hangingPunct="1"/>
            <a:r>
              <a:rPr lang="en-US">
                <a:solidFill>
                  <a:schemeClr val="accent1"/>
                </a:solidFill>
                <a:latin typeface="Arial" charset="0"/>
                <a:cs typeface="ＭＳ Ｐゴシック" charset="0"/>
              </a:rPr>
              <a:t>liftingSchemaMapping</a:t>
            </a:r>
            <a:r>
              <a:rPr lang="en-US">
                <a:latin typeface="Arial" charset="0"/>
                <a:cs typeface="ＭＳ Ｐゴシック" charset="0"/>
              </a:rPr>
              <a:t>: defines how to convert from XML representations (e.g., of messages) to semantic form</a:t>
            </a:r>
          </a:p>
          <a:p>
            <a:pPr lvl="1" eaLnBrk="1" hangingPunct="1"/>
            <a:r>
              <a:rPr lang="en-US">
                <a:solidFill>
                  <a:schemeClr val="accent1"/>
                </a:solidFill>
                <a:latin typeface="Arial" charset="0"/>
                <a:cs typeface="ＭＳ Ｐゴシック" charset="0"/>
              </a:rPr>
              <a:t>loweringSchemaMapping</a:t>
            </a:r>
            <a:r>
              <a:rPr lang="en-US">
                <a:latin typeface="Arial" charset="0"/>
                <a:cs typeface="ＭＳ Ｐゴシック" charset="0"/>
              </a:rPr>
              <a:t>: defines how to convery from semantic form to XML</a:t>
            </a:r>
          </a:p>
        </p:txBody>
      </p:sp>
    </p:spTree>
    <p:extLst>
      <p:ext uri="{BB962C8B-B14F-4D97-AF65-F5344CB8AC3E}">
        <p14:creationId xmlns:p14="http://schemas.microsoft.com/office/powerpoint/2010/main" val="2597907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Left-Right Arrow 36"/>
          <p:cNvSpPr/>
          <p:nvPr/>
        </p:nvSpPr>
        <p:spPr>
          <a:xfrm>
            <a:off x="5447903" y="3619450"/>
            <a:ext cx="1728192" cy="288032"/>
          </a:xfrm>
          <a:prstGeom prst="leftRightArrow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3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>
                <a:latin typeface="Arial" charset="0"/>
              </a:rPr>
              <a:t>SAWSDL Overview Diagram</a:t>
            </a:r>
          </a:p>
        </p:txBody>
      </p:sp>
      <p:pic>
        <p:nvPicPr>
          <p:cNvPr id="3584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5" y="1368425"/>
            <a:ext cx="2076450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0" y="3475038"/>
            <a:ext cx="1343025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2424113" y="3762375"/>
            <a:ext cx="503237" cy="36036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208213" y="2898775"/>
            <a:ext cx="1150937" cy="936625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279650" y="3546475"/>
            <a:ext cx="792163" cy="36036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6200000" flipH="1">
            <a:off x="2171701" y="2430462"/>
            <a:ext cx="1439862" cy="122396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H="1">
            <a:off x="2162175" y="2012950"/>
            <a:ext cx="1604963" cy="131921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50" name="TextBox 21"/>
          <p:cNvSpPr txBox="1">
            <a:spLocks noChangeArrowheads="1"/>
          </p:cNvSpPr>
          <p:nvPr/>
        </p:nvSpPr>
        <p:spPr bwMode="auto">
          <a:xfrm>
            <a:off x="2805113" y="4729163"/>
            <a:ext cx="1447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1800"/>
              <a:t>model references</a:t>
            </a:r>
            <a:endParaRPr lang="en-US" sz="1800"/>
          </a:p>
        </p:txBody>
      </p:sp>
      <p:pic>
        <p:nvPicPr>
          <p:cNvPr id="35851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275" y="3168650"/>
            <a:ext cx="1600200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2" name="TextBox 25"/>
          <p:cNvSpPr txBox="1">
            <a:spLocks noChangeArrowheads="1"/>
          </p:cNvSpPr>
          <p:nvPr/>
        </p:nvSpPr>
        <p:spPr bwMode="auto">
          <a:xfrm>
            <a:off x="6456363" y="3835400"/>
            <a:ext cx="1447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1800"/>
              <a:t>schema mappings</a:t>
            </a:r>
            <a:endParaRPr lang="en-US" sz="180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2351088" y="1819275"/>
            <a:ext cx="3097212" cy="1439863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351088" y="2179638"/>
            <a:ext cx="2952750" cy="122396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55" name="Rectangle 29"/>
          <p:cNvSpPr>
            <a:spLocks noChangeArrowheads="1"/>
          </p:cNvSpPr>
          <p:nvPr/>
        </p:nvSpPr>
        <p:spPr bwMode="auto">
          <a:xfrm>
            <a:off x="5735638" y="1458913"/>
            <a:ext cx="313213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>
                <a:solidFill>
                  <a:srgbClr val="627107"/>
                </a:solidFill>
                <a:latin typeface="Consolas" charset="0"/>
              </a:rPr>
              <a:t>&lt;?xml version='1.0' ?&gt;</a:t>
            </a:r>
          </a:p>
          <a:p>
            <a:r>
              <a:rPr lang="en-US" sz="1200">
                <a:solidFill>
                  <a:srgbClr val="627107"/>
                </a:solidFill>
                <a:latin typeface="Consolas" charset="0"/>
              </a:rPr>
              <a:t>&lt;</a:t>
            </a:r>
            <a:r>
              <a:rPr lang="en-US" sz="1200" b="1">
                <a:solidFill>
                  <a:srgbClr val="627107"/>
                </a:solidFill>
                <a:latin typeface="Consolas" charset="0"/>
              </a:rPr>
              <a:t>soap:Envelope</a:t>
            </a:r>
            <a:r>
              <a:rPr lang="en-US" sz="1200">
                <a:solidFill>
                  <a:srgbClr val="627107"/>
                </a:solidFill>
                <a:latin typeface="Consolas" charset="0"/>
              </a:rPr>
              <a:t>…&gt; …</a:t>
            </a:r>
          </a:p>
          <a:p>
            <a:r>
              <a:rPr lang="en-US" sz="1200">
                <a:solidFill>
                  <a:srgbClr val="627107"/>
                </a:solidFill>
                <a:latin typeface="Consolas" charset="0"/>
              </a:rPr>
              <a:t> &lt;</a:t>
            </a:r>
            <a:r>
              <a:rPr lang="en-US" sz="1200" b="1">
                <a:solidFill>
                  <a:srgbClr val="627107"/>
                </a:solidFill>
                <a:latin typeface="Consolas" charset="0"/>
              </a:rPr>
              <a:t>soap:Body</a:t>
            </a:r>
            <a:r>
              <a:rPr lang="en-US" sz="1200">
                <a:solidFill>
                  <a:srgbClr val="627107"/>
                </a:solidFill>
                <a:latin typeface="Consolas" charset="0"/>
              </a:rPr>
              <a:t>&gt;</a:t>
            </a:r>
          </a:p>
          <a:p>
            <a:r>
              <a:rPr lang="en-US" sz="1200">
                <a:solidFill>
                  <a:srgbClr val="627107"/>
                </a:solidFill>
                <a:latin typeface="Consolas" charset="0"/>
              </a:rPr>
              <a:t>  &lt;</a:t>
            </a:r>
            <a:r>
              <a:rPr lang="en-US" sz="1200" b="1">
                <a:solidFill>
                  <a:srgbClr val="627107"/>
                </a:solidFill>
                <a:latin typeface="Consolas" charset="0"/>
              </a:rPr>
              <a:t>stock:GetStockPriceResponse …</a:t>
            </a:r>
            <a:r>
              <a:rPr lang="en-US" sz="1200">
                <a:solidFill>
                  <a:srgbClr val="627107"/>
                </a:solidFill>
                <a:latin typeface="Consolas" charset="0"/>
              </a:rPr>
              <a:t>&gt;</a:t>
            </a:r>
          </a:p>
          <a:p>
            <a:r>
              <a:rPr lang="en-US" sz="1200" b="1">
                <a:solidFill>
                  <a:srgbClr val="627107"/>
                </a:solidFill>
                <a:latin typeface="Consolas" charset="0"/>
              </a:rPr>
              <a:t>   &lt;stock:Price&gt;34.5</a:t>
            </a:r>
            <a:r>
              <a:rPr lang="en-US" sz="1200">
                <a:solidFill>
                  <a:srgbClr val="627107"/>
                </a:solidFill>
                <a:latin typeface="Consolas" charset="0"/>
              </a:rPr>
              <a:t>&lt;/stock:Price&gt;</a:t>
            </a:r>
          </a:p>
          <a:p>
            <a:r>
              <a:rPr lang="en-US" sz="1200">
                <a:solidFill>
                  <a:srgbClr val="627107"/>
                </a:solidFill>
                <a:latin typeface="Consolas" charset="0"/>
              </a:rPr>
              <a:t>  &lt;/stock:GetStockPriceResponse&gt;</a:t>
            </a:r>
          </a:p>
          <a:p>
            <a:r>
              <a:rPr lang="en-US" sz="1200">
                <a:solidFill>
                  <a:srgbClr val="627107"/>
                </a:solidFill>
                <a:latin typeface="Consolas" charset="0"/>
              </a:rPr>
              <a:t> &lt;/soap:Body&gt;</a:t>
            </a:r>
          </a:p>
          <a:p>
            <a:r>
              <a:rPr lang="en-US" sz="1200">
                <a:solidFill>
                  <a:srgbClr val="627107"/>
                </a:solidFill>
                <a:latin typeface="Consolas" charset="0"/>
              </a:rPr>
              <a:t>&lt;/soap:Envelope&gt;</a:t>
            </a:r>
          </a:p>
        </p:txBody>
      </p:sp>
      <p:sp>
        <p:nvSpPr>
          <p:cNvPr id="35856" name="Rectangle 32"/>
          <p:cNvSpPr>
            <a:spLocks noChangeArrowheads="1"/>
          </p:cNvSpPr>
          <p:nvPr/>
        </p:nvSpPr>
        <p:spPr bwMode="auto">
          <a:xfrm>
            <a:off x="4619625" y="4484688"/>
            <a:ext cx="31321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200">
                <a:solidFill>
                  <a:srgbClr val="627107"/>
                </a:solidFill>
                <a:latin typeface="Consolas" charset="0"/>
              </a:rPr>
              <a:t>@prefix stock: &lt;http://...&gt;.</a:t>
            </a:r>
          </a:p>
          <a:p>
            <a:r>
              <a:rPr lang="en-US" sz="1200">
                <a:solidFill>
                  <a:srgbClr val="627107"/>
                </a:solidFill>
                <a:latin typeface="Consolas" charset="0"/>
              </a:rPr>
              <a:t>_:stock a </a:t>
            </a:r>
            <a:r>
              <a:rPr lang="en-US" sz="1200" b="1">
                <a:solidFill>
                  <a:srgbClr val="627107"/>
                </a:solidFill>
                <a:latin typeface="Consolas" charset="0"/>
              </a:rPr>
              <a:t>stock:Stock</a:t>
            </a:r>
            <a:r>
              <a:rPr lang="en-US" sz="1200">
                <a:solidFill>
                  <a:srgbClr val="627107"/>
                </a:solidFill>
                <a:latin typeface="Consolas" charset="0"/>
              </a:rPr>
              <a:t>;</a:t>
            </a:r>
          </a:p>
          <a:p>
            <a:r>
              <a:rPr lang="en-US" sz="1200">
                <a:solidFill>
                  <a:srgbClr val="627107"/>
                </a:solidFill>
                <a:latin typeface="Consolas" charset="0"/>
              </a:rPr>
              <a:t>        stock:price “34.5”.</a:t>
            </a:r>
          </a:p>
        </p:txBody>
      </p:sp>
      <p:sp>
        <p:nvSpPr>
          <p:cNvPr id="43" name="Arc 42"/>
          <p:cNvSpPr/>
          <p:nvPr/>
        </p:nvSpPr>
        <p:spPr>
          <a:xfrm>
            <a:off x="3075833" y="4760692"/>
            <a:ext cx="2448272" cy="864096"/>
          </a:xfrm>
          <a:prstGeom prst="arc">
            <a:avLst>
              <a:gd name="adj1" fmla="val 16200000"/>
              <a:gd name="adj2" fmla="val 21557753"/>
            </a:avLst>
          </a:prstGeom>
          <a:ln>
            <a:solidFill>
              <a:schemeClr val="tx1"/>
            </a:solidFill>
            <a:headEnd type="arrow" w="lg" len="lg"/>
            <a:tailEnd type="none"/>
          </a:ln>
          <a:scene3d>
            <a:camera prst="orthographicFront">
              <a:rot lat="0" lon="0" rev="120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9899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Kinds of Service Semantics</a:t>
            </a:r>
          </a:p>
        </p:txBody>
      </p:sp>
      <p:grpSp>
        <p:nvGrpSpPr>
          <p:cNvPr id="36866" name="Group 20"/>
          <p:cNvGrpSpPr>
            <a:grpSpLocks/>
          </p:cNvGrpSpPr>
          <p:nvPr/>
        </p:nvGrpSpPr>
        <p:grpSpPr bwMode="auto">
          <a:xfrm>
            <a:off x="1619250" y="1484313"/>
            <a:ext cx="6121400" cy="4289425"/>
            <a:chOff x="1832819" y="1674317"/>
            <a:chExt cx="5476131" cy="4793009"/>
          </a:xfrm>
        </p:grpSpPr>
        <p:pic>
          <p:nvPicPr>
            <p:cNvPr id="3686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2819" y="2350740"/>
              <a:ext cx="5476131" cy="4116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grpSp>
          <p:nvGrpSpPr>
            <p:cNvPr id="36869" name="Group 5"/>
            <p:cNvGrpSpPr>
              <a:grpSpLocks/>
            </p:cNvGrpSpPr>
            <p:nvPr/>
          </p:nvGrpSpPr>
          <p:grpSpPr bwMode="auto">
            <a:xfrm>
              <a:off x="5231681" y="1674317"/>
              <a:ext cx="540246" cy="539130"/>
              <a:chOff x="0" y="0"/>
              <a:chExt cx="483" cy="483"/>
            </a:xfrm>
          </p:grpSpPr>
          <p:sp>
            <p:nvSpPr>
              <p:cNvPr id="36879" name="Oval 6"/>
              <p:cNvSpPr>
                <a:spLocks/>
              </p:cNvSpPr>
              <p:nvPr/>
            </p:nvSpPr>
            <p:spPr bwMode="auto">
              <a:xfrm>
                <a:off x="0" y="0"/>
                <a:ext cx="483" cy="483"/>
              </a:xfrm>
              <a:prstGeom prst="ellipse">
                <a:avLst/>
              </a:prstGeom>
              <a:gradFill rotWithShape="0">
                <a:gsLst>
                  <a:gs pos="0">
                    <a:srgbClr val="9999FF"/>
                  </a:gs>
                  <a:gs pos="100000">
                    <a:srgbClr val="464676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6880" name="Rectangle 7"/>
              <p:cNvSpPr>
                <a:spLocks/>
              </p:cNvSpPr>
              <p:nvPr/>
            </p:nvSpPr>
            <p:spPr bwMode="auto">
              <a:xfrm>
                <a:off x="164" y="87"/>
                <a:ext cx="188" cy="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38100" tIns="38100" rIns="38100" bIns="38100" anchor="ctr">
                <a:spAutoFit/>
              </a:bodyPr>
              <a:lstStyle/>
              <a:p>
                <a:r>
                  <a:rPr lang="en-US" sz="1700" b="1">
                    <a:cs typeface="Arial" charset="0"/>
                    <a:sym typeface="Arial" charset="0"/>
                  </a:rPr>
                  <a:t>F</a:t>
                </a:r>
              </a:p>
            </p:txBody>
          </p:sp>
        </p:grpSp>
        <p:grpSp>
          <p:nvGrpSpPr>
            <p:cNvPr id="36870" name="Group 8"/>
            <p:cNvGrpSpPr>
              <a:grpSpLocks/>
            </p:cNvGrpSpPr>
            <p:nvPr/>
          </p:nvGrpSpPr>
          <p:grpSpPr bwMode="auto">
            <a:xfrm>
              <a:off x="6650385" y="1674317"/>
              <a:ext cx="539130" cy="539130"/>
              <a:chOff x="0" y="0"/>
              <a:chExt cx="483" cy="483"/>
            </a:xfrm>
          </p:grpSpPr>
          <p:sp>
            <p:nvSpPr>
              <p:cNvPr id="36877" name="Oval 9"/>
              <p:cNvSpPr>
                <a:spLocks/>
              </p:cNvSpPr>
              <p:nvPr/>
            </p:nvSpPr>
            <p:spPr bwMode="auto">
              <a:xfrm>
                <a:off x="0" y="0"/>
                <a:ext cx="483" cy="483"/>
              </a:xfrm>
              <a:prstGeom prst="ellipse">
                <a:avLst/>
              </a:prstGeom>
              <a:gradFill rotWithShape="0">
                <a:gsLst>
                  <a:gs pos="0">
                    <a:srgbClr val="C0C0C0"/>
                  </a:gs>
                  <a:gs pos="100000">
                    <a:srgbClr val="585858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6878" name="Rectangle 10"/>
              <p:cNvSpPr>
                <a:spLocks/>
              </p:cNvSpPr>
              <p:nvPr/>
            </p:nvSpPr>
            <p:spPr bwMode="auto">
              <a:xfrm>
                <a:off x="144" y="87"/>
                <a:ext cx="210" cy="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38100" tIns="38100" rIns="38100" bIns="38100" anchor="ctr">
                <a:spAutoFit/>
              </a:bodyPr>
              <a:lstStyle/>
              <a:p>
                <a:r>
                  <a:rPr lang="en-US" sz="1700" b="1">
                    <a:cs typeface="Arial" charset="0"/>
                    <a:sym typeface="Arial" charset="0"/>
                  </a:rPr>
                  <a:t>N</a:t>
                </a:r>
              </a:p>
            </p:txBody>
          </p:sp>
        </p:grpSp>
        <p:grpSp>
          <p:nvGrpSpPr>
            <p:cNvPr id="36871" name="Group 11"/>
            <p:cNvGrpSpPr>
              <a:grpSpLocks/>
            </p:cNvGrpSpPr>
            <p:nvPr/>
          </p:nvGrpSpPr>
          <p:grpSpPr bwMode="auto">
            <a:xfrm>
              <a:off x="3882182" y="1674317"/>
              <a:ext cx="539130" cy="539130"/>
              <a:chOff x="0" y="0"/>
              <a:chExt cx="483" cy="483"/>
            </a:xfrm>
          </p:grpSpPr>
          <p:sp>
            <p:nvSpPr>
              <p:cNvPr id="36875" name="Oval 12"/>
              <p:cNvSpPr>
                <a:spLocks/>
              </p:cNvSpPr>
              <p:nvPr/>
            </p:nvSpPr>
            <p:spPr bwMode="auto">
              <a:xfrm>
                <a:off x="0" y="0"/>
                <a:ext cx="483" cy="483"/>
              </a:xfrm>
              <a:prstGeom prst="ellipse">
                <a:avLst/>
              </a:prstGeom>
              <a:gradFill rotWithShape="0">
                <a:gsLst>
                  <a:gs pos="0">
                    <a:srgbClr val="FF5050"/>
                  </a:gs>
                  <a:gs pos="100000">
                    <a:srgbClr val="762525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6876" name="Rectangle 13"/>
              <p:cNvSpPr>
                <a:spLocks/>
              </p:cNvSpPr>
              <p:nvPr/>
            </p:nvSpPr>
            <p:spPr bwMode="auto">
              <a:xfrm>
                <a:off x="144" y="87"/>
                <a:ext cx="210" cy="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38100" tIns="38100" rIns="38100" bIns="38100" anchor="ctr">
                <a:spAutoFit/>
              </a:bodyPr>
              <a:lstStyle/>
              <a:p>
                <a:r>
                  <a:rPr lang="en-US" sz="1700" b="1">
                    <a:cs typeface="Arial" charset="0"/>
                    <a:sym typeface="Arial" charset="0"/>
                  </a:rPr>
                  <a:t>B</a:t>
                </a:r>
              </a:p>
            </p:txBody>
          </p:sp>
        </p:grpSp>
        <p:grpSp>
          <p:nvGrpSpPr>
            <p:cNvPr id="36872" name="Group 14"/>
            <p:cNvGrpSpPr>
              <a:grpSpLocks/>
            </p:cNvGrpSpPr>
            <p:nvPr/>
          </p:nvGrpSpPr>
          <p:grpSpPr bwMode="auto">
            <a:xfrm>
              <a:off x="2142009" y="1674317"/>
              <a:ext cx="540246" cy="539130"/>
              <a:chOff x="0" y="0"/>
              <a:chExt cx="483" cy="483"/>
            </a:xfrm>
          </p:grpSpPr>
          <p:sp>
            <p:nvSpPr>
              <p:cNvPr id="36873" name="Oval 15"/>
              <p:cNvSpPr>
                <a:spLocks/>
              </p:cNvSpPr>
              <p:nvPr/>
            </p:nvSpPr>
            <p:spPr bwMode="auto">
              <a:xfrm>
                <a:off x="0" y="0"/>
                <a:ext cx="483" cy="483"/>
              </a:xfrm>
              <a:prstGeom prst="ellipse">
                <a:avLst/>
              </a:prstGeom>
              <a:gradFill rotWithShape="0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54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6874" name="Rectangle 16"/>
              <p:cNvSpPr>
                <a:spLocks/>
              </p:cNvSpPr>
              <p:nvPr/>
            </p:nvSpPr>
            <p:spPr bwMode="auto">
              <a:xfrm>
                <a:off x="190" y="87"/>
                <a:ext cx="123" cy="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38100" tIns="38100" rIns="38100" bIns="38100" anchor="ctr">
                <a:spAutoFit/>
              </a:bodyPr>
              <a:lstStyle/>
              <a:p>
                <a:r>
                  <a:rPr lang="en-US" sz="1700" b="1">
                    <a:cs typeface="Arial" charset="0"/>
                    <a:sym typeface="Arial" charset="0"/>
                  </a:rPr>
                  <a:t>I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4273492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Functional Semantics</a:t>
            </a:r>
          </a:p>
        </p:txBody>
      </p:sp>
      <p:sp>
        <p:nvSpPr>
          <p:cNvPr id="38914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For service discovery, composition</a:t>
            </a:r>
          </a:p>
          <a:p>
            <a:pPr eaLnBrk="1" hangingPunct="1"/>
            <a:r>
              <a:rPr lang="en-US">
                <a:latin typeface="Arial" charset="0"/>
                <a:sym typeface="Arial Italic" charset="0"/>
              </a:rPr>
              <a:t>Category</a:t>
            </a:r>
            <a:endParaRPr lang="en-US">
              <a:latin typeface="Arial" charset="0"/>
            </a:endParaRP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</a:rPr>
              <a:t>Functionality categorization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</a:rPr>
              <a:t>E.g. eCl@ss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</a:rPr>
              <a:t>Or tagging, folksonomies</a:t>
            </a:r>
          </a:p>
          <a:p>
            <a:pPr eaLnBrk="1" hangingPunct="1"/>
            <a:r>
              <a:rPr lang="en-US">
                <a:latin typeface="Arial" charset="0"/>
                <a:sym typeface="Arial Italic" charset="0"/>
              </a:rPr>
              <a:t>Capability</a:t>
            </a:r>
            <a:endParaRPr lang="en-US">
              <a:latin typeface="Arial" charset="0"/>
            </a:endParaRP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</a:rPr>
              <a:t>Precondition, Effect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</a:rPr>
              <a:t>Needs using some rule language (WSML, RIF, etc)</a:t>
            </a:r>
          </a:p>
        </p:txBody>
      </p:sp>
      <p:grpSp>
        <p:nvGrpSpPr>
          <p:cNvPr id="38915" name="Group 5"/>
          <p:cNvGrpSpPr>
            <a:grpSpLocks/>
          </p:cNvGrpSpPr>
          <p:nvPr/>
        </p:nvGrpSpPr>
        <p:grpSpPr bwMode="auto">
          <a:xfrm>
            <a:off x="7848600" y="1751013"/>
            <a:ext cx="760413" cy="758825"/>
            <a:chOff x="0" y="0"/>
            <a:chExt cx="680" cy="680"/>
          </a:xfrm>
        </p:grpSpPr>
        <p:sp>
          <p:nvSpPr>
            <p:cNvPr id="38918" name="Oval 6"/>
            <p:cNvSpPr>
              <a:spLocks/>
            </p:cNvSpPr>
            <p:nvPr/>
          </p:nvSpPr>
          <p:spPr bwMode="auto">
            <a:xfrm>
              <a:off x="0" y="0"/>
              <a:ext cx="680" cy="680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464676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8919" name="Rectangle 7"/>
            <p:cNvSpPr>
              <a:spLocks/>
            </p:cNvSpPr>
            <p:nvPr/>
          </p:nvSpPr>
          <p:spPr bwMode="auto">
            <a:xfrm>
              <a:off x="207" y="96"/>
              <a:ext cx="286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rIns="38100" bIns="38100" anchor="ctr">
              <a:spAutoFit/>
            </a:bodyPr>
            <a:lstStyle/>
            <a:p>
              <a:r>
                <a:rPr lang="en-US" sz="3100">
                  <a:latin typeface="Arial Bold" charset="0"/>
                  <a:sym typeface="Arial Bold" charset="0"/>
                </a:rPr>
                <a:t>F</a:t>
              </a:r>
            </a:p>
          </p:txBody>
        </p:sp>
      </p:grpSp>
      <p:sp>
        <p:nvSpPr>
          <p:cNvPr id="38917" name="Rectangle 1"/>
          <p:cNvSpPr>
            <a:spLocks noChangeArrowheads="1"/>
          </p:cNvSpPr>
          <p:nvPr/>
        </p:nvSpPr>
        <p:spPr bwMode="auto">
          <a:xfrm>
            <a:off x="3816350" y="4077072"/>
            <a:ext cx="45720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800" dirty="0"/>
              <a:t>&lt;</a:t>
            </a:r>
            <a:r>
              <a:rPr lang="en-US" sz="1800" dirty="0" err="1"/>
              <a:t>wsdl:interface</a:t>
            </a:r>
            <a:r>
              <a:rPr lang="en-US" sz="1800" dirty="0"/>
              <a:t> name=”</a:t>
            </a:r>
            <a:r>
              <a:rPr lang="en-US" altLang="ja-JP" sz="1800" dirty="0" err="1"/>
              <a:t>BookStoreInterface</a:t>
            </a:r>
            <a:r>
              <a:rPr lang="en-US" sz="1800" dirty="0"/>
              <a:t>”</a:t>
            </a:r>
            <a:endParaRPr lang="en-US" altLang="ja-JP" sz="1800" dirty="0"/>
          </a:p>
          <a:p>
            <a:r>
              <a:rPr lang="en-US" sz="1800" dirty="0" err="1"/>
              <a:t>sawsdl:modelReference</a:t>
            </a:r>
            <a:r>
              <a:rPr lang="en-US" sz="1800" dirty="0"/>
              <a:t>=</a:t>
            </a:r>
          </a:p>
          <a:p>
            <a:r>
              <a:rPr lang="en-US" sz="1800" dirty="0"/>
              <a:t> ”http://</a:t>
            </a:r>
            <a:r>
              <a:rPr lang="en-US" sz="1800" dirty="0" err="1"/>
              <a:t>example.com</a:t>
            </a:r>
            <a:r>
              <a:rPr lang="en-US" sz="1800" dirty="0"/>
              <a:t>/services/ecommerce/books”&gt;</a:t>
            </a:r>
          </a:p>
          <a:p>
            <a:r>
              <a:rPr lang="en-US" sz="1800" dirty="0"/>
              <a:t>...</a:t>
            </a:r>
          </a:p>
          <a:p>
            <a:r>
              <a:rPr lang="en-US" sz="1800" dirty="0"/>
              <a:t>&lt;/</a:t>
            </a:r>
            <a:r>
              <a:rPr lang="en-US" sz="1800" dirty="0" err="1"/>
              <a:t>wsdl:interface</a:t>
            </a:r>
            <a:r>
              <a:rPr lang="en-US" sz="1800" dirty="0"/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295645696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Non-functional Semantics</a:t>
            </a:r>
          </a:p>
        </p:txBody>
      </p:sp>
      <p:sp>
        <p:nvSpPr>
          <p:cNvPr id="7578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For ranking and selection</a:t>
            </a:r>
          </a:p>
          <a:p>
            <a:pPr>
              <a:defRPr/>
            </a:pPr>
            <a:r>
              <a:rPr lang="en-US" dirty="0" smtClean="0"/>
              <a:t>Not constrained, any ontologies</a:t>
            </a:r>
          </a:p>
          <a:p>
            <a:pPr>
              <a:defRPr/>
            </a:pPr>
            <a:r>
              <a:rPr lang="en-US" dirty="0" smtClean="0"/>
              <a:t>Example:</a:t>
            </a:r>
          </a:p>
          <a:p>
            <a:pPr marL="0" indent="0">
              <a:buFontTx/>
              <a:buNone/>
              <a:defRPr/>
            </a:pPr>
            <a:r>
              <a:rPr lang="en-US" dirty="0" err="1" smtClean="0">
                <a:sym typeface="Arial Italic" charset="0"/>
              </a:rPr>
              <a:t>ex:PriceSpecification</a:t>
            </a:r>
            <a:r>
              <a:rPr lang="en-US" dirty="0" smtClean="0">
                <a:sym typeface="Arial Italic" charset="0"/>
              </a:rPr>
              <a:t> </a:t>
            </a:r>
            <a:endParaRPr lang="en-US" dirty="0" smtClean="0"/>
          </a:p>
          <a:p>
            <a:pPr marL="0" indent="0">
              <a:buFontTx/>
              <a:buNone/>
              <a:defRPr/>
            </a:pPr>
            <a:r>
              <a:rPr lang="en-US" dirty="0" smtClean="0">
                <a:sym typeface="Arial Italic" charset="0"/>
              </a:rPr>
              <a:t>      </a:t>
            </a:r>
            <a:r>
              <a:rPr lang="en-US" dirty="0" err="1" smtClean="0">
                <a:sym typeface="Arial Italic" charset="0"/>
              </a:rPr>
              <a:t>rdfs:subClassOf</a:t>
            </a:r>
            <a:r>
              <a:rPr lang="en-US" dirty="0" smtClean="0">
                <a:sym typeface="Arial Italic" charset="0"/>
              </a:rPr>
              <a:t>  </a:t>
            </a:r>
            <a:r>
              <a:rPr lang="en-US" dirty="0" err="1" smtClean="0">
                <a:sym typeface="Arial Italic" charset="0"/>
              </a:rPr>
              <a:t>wl:NonFunctionalParameter</a:t>
            </a:r>
            <a:r>
              <a:rPr lang="en-US" dirty="0" smtClean="0">
                <a:sym typeface="Arial Italic" charset="0"/>
              </a:rPr>
              <a:t> .</a:t>
            </a:r>
            <a:endParaRPr lang="en-US" dirty="0" smtClean="0"/>
          </a:p>
        </p:txBody>
      </p:sp>
      <p:grpSp>
        <p:nvGrpSpPr>
          <p:cNvPr id="39939" name="Group 5"/>
          <p:cNvGrpSpPr>
            <a:grpSpLocks/>
          </p:cNvGrpSpPr>
          <p:nvPr/>
        </p:nvGrpSpPr>
        <p:grpSpPr bwMode="auto">
          <a:xfrm>
            <a:off x="7848600" y="1830388"/>
            <a:ext cx="760413" cy="758825"/>
            <a:chOff x="0" y="0"/>
            <a:chExt cx="680" cy="680"/>
          </a:xfrm>
        </p:grpSpPr>
        <p:sp>
          <p:nvSpPr>
            <p:cNvPr id="39941" name="Oval 6"/>
            <p:cNvSpPr>
              <a:spLocks/>
            </p:cNvSpPr>
            <p:nvPr/>
          </p:nvSpPr>
          <p:spPr bwMode="auto">
            <a:xfrm>
              <a:off x="0" y="0"/>
              <a:ext cx="680" cy="680"/>
            </a:xfrm>
            <a:prstGeom prst="ellipse">
              <a:avLst/>
            </a:prstGeom>
            <a:gradFill rotWithShape="0">
              <a:gsLst>
                <a:gs pos="0">
                  <a:srgbClr val="C0C0C0"/>
                </a:gs>
                <a:gs pos="100000">
                  <a:srgbClr val="585858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9942" name="Rectangle 7"/>
            <p:cNvSpPr>
              <a:spLocks/>
            </p:cNvSpPr>
            <p:nvPr/>
          </p:nvSpPr>
          <p:spPr bwMode="auto">
            <a:xfrm>
              <a:off x="183" y="96"/>
              <a:ext cx="326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rIns="38100" bIns="38100" anchor="ctr">
              <a:spAutoFit/>
            </a:bodyPr>
            <a:lstStyle/>
            <a:p>
              <a:r>
                <a:rPr lang="en-US" sz="3100">
                  <a:latin typeface="Arial Bold" charset="0"/>
                  <a:sym typeface="Arial Bold" charset="0"/>
                </a:rPr>
                <a:t>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101496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Behavioral Semantics</a:t>
            </a:r>
          </a:p>
        </p:txBody>
      </p:sp>
      <p:sp>
        <p:nvSpPr>
          <p:cNvPr id="40962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For invocation, composition, process mediation</a:t>
            </a:r>
          </a:p>
          <a:p>
            <a:pPr eaLnBrk="1" hangingPunct="1"/>
            <a:r>
              <a:rPr lang="en-US">
                <a:latin typeface="Arial" charset="0"/>
              </a:rPr>
              <a:t>Functionalities on operations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</a:rPr>
              <a:t>Capabilities, categories</a:t>
            </a:r>
          </a:p>
          <a:p>
            <a:pPr eaLnBrk="1" hangingPunct="1"/>
            <a:r>
              <a:rPr lang="en-US">
                <a:latin typeface="Arial" charset="0"/>
              </a:rPr>
              <a:t>Client selects operation to invoke next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</a:rPr>
              <a:t>Instead of being strictly guided by an explicit process</a:t>
            </a:r>
          </a:p>
          <a:p>
            <a:pPr eaLnBrk="1" hangingPunct="1"/>
            <a:r>
              <a:rPr lang="en-US">
                <a:latin typeface="Arial" charset="0"/>
              </a:rPr>
              <a:t>Example functional category for operations: 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</a:rPr>
              <a:t>Web Architecture: interaction safety</a:t>
            </a:r>
          </a:p>
        </p:txBody>
      </p:sp>
      <p:grpSp>
        <p:nvGrpSpPr>
          <p:cNvPr id="40964" name="Group 5"/>
          <p:cNvGrpSpPr>
            <a:grpSpLocks/>
          </p:cNvGrpSpPr>
          <p:nvPr/>
        </p:nvGrpSpPr>
        <p:grpSpPr bwMode="auto">
          <a:xfrm>
            <a:off x="7848600" y="1830388"/>
            <a:ext cx="760413" cy="758825"/>
            <a:chOff x="0" y="0"/>
            <a:chExt cx="680" cy="680"/>
          </a:xfrm>
        </p:grpSpPr>
        <p:sp>
          <p:nvSpPr>
            <p:cNvPr id="40965" name="Oval 6"/>
            <p:cNvSpPr>
              <a:spLocks/>
            </p:cNvSpPr>
            <p:nvPr/>
          </p:nvSpPr>
          <p:spPr bwMode="auto">
            <a:xfrm>
              <a:off x="0" y="0"/>
              <a:ext cx="680" cy="680"/>
            </a:xfrm>
            <a:prstGeom prst="ellipse">
              <a:avLst/>
            </a:prstGeom>
            <a:gradFill rotWithShape="0">
              <a:gsLst>
                <a:gs pos="0">
                  <a:srgbClr val="FF5050"/>
                </a:gs>
                <a:gs pos="100000">
                  <a:srgbClr val="762525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0966" name="Rectangle 7"/>
            <p:cNvSpPr>
              <a:spLocks/>
            </p:cNvSpPr>
            <p:nvPr/>
          </p:nvSpPr>
          <p:spPr bwMode="auto">
            <a:xfrm>
              <a:off x="197" y="96"/>
              <a:ext cx="306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rIns="38100" bIns="38100" anchor="ctr">
              <a:spAutoFit/>
            </a:bodyPr>
            <a:lstStyle/>
            <a:p>
              <a:r>
                <a:rPr lang="en-US" sz="3100">
                  <a:latin typeface="Arial Bold" charset="0"/>
                  <a:sym typeface="Arial Bold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545894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Information Semantics</a:t>
            </a:r>
          </a:p>
        </p:txBody>
      </p:sp>
      <p:sp>
        <p:nvSpPr>
          <p:cNvPr id="41986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For invocation, composition, data mediation</a:t>
            </a:r>
          </a:p>
          <a:p>
            <a:pPr eaLnBrk="1" hangingPunct="1"/>
            <a:r>
              <a:rPr lang="en-US">
                <a:latin typeface="Arial" charset="0"/>
              </a:rPr>
              <a:t>Not constrained, any ontologies</a:t>
            </a:r>
          </a:p>
          <a:p>
            <a:pPr eaLnBrk="1" hangingPunct="1"/>
            <a:r>
              <a:rPr lang="en-US">
                <a:latin typeface="Arial" charset="0"/>
              </a:rPr>
              <a:t>Marked as wl:Ontology</a:t>
            </a:r>
          </a:p>
        </p:txBody>
      </p:sp>
      <p:grpSp>
        <p:nvGrpSpPr>
          <p:cNvPr id="41988" name="Group 5"/>
          <p:cNvGrpSpPr>
            <a:grpSpLocks/>
          </p:cNvGrpSpPr>
          <p:nvPr/>
        </p:nvGrpSpPr>
        <p:grpSpPr bwMode="auto">
          <a:xfrm>
            <a:off x="7848600" y="1751013"/>
            <a:ext cx="760413" cy="758825"/>
            <a:chOff x="0" y="0"/>
            <a:chExt cx="680" cy="680"/>
          </a:xfrm>
        </p:grpSpPr>
        <p:sp>
          <p:nvSpPr>
            <p:cNvPr id="41989" name="Oval 6"/>
            <p:cNvSpPr>
              <a:spLocks/>
            </p:cNvSpPr>
            <p:nvPr/>
          </p:nvSpPr>
          <p:spPr bwMode="auto">
            <a:xfrm>
              <a:off x="0" y="0"/>
              <a:ext cx="680" cy="680"/>
            </a:xfrm>
            <a:prstGeom prst="ellipse">
              <a:avLst/>
            </a:prstGeom>
            <a:gradFill rotWithShape="0">
              <a:gsLst>
                <a:gs pos="0">
                  <a:srgbClr val="00FF00"/>
                </a:gs>
                <a:gs pos="100000">
                  <a:srgbClr val="007600"/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990" name="Rectangle 7"/>
            <p:cNvSpPr>
              <a:spLocks/>
            </p:cNvSpPr>
            <p:nvPr/>
          </p:nvSpPr>
          <p:spPr bwMode="auto">
            <a:xfrm>
              <a:off x="266" y="96"/>
              <a:ext cx="168" cy="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38100" tIns="38100" rIns="38100" bIns="38100" anchor="ctr">
              <a:spAutoFit/>
            </a:bodyPr>
            <a:lstStyle/>
            <a:p>
              <a:r>
                <a:rPr lang="en-US" sz="3100">
                  <a:latin typeface="Arial Bold" charset="0"/>
                  <a:sym typeface="Arial Bold" charset="0"/>
                </a:rPr>
                <a:t>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379948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charset="-128"/>
                <a:cs typeface="ＭＳ Ｐゴシック" charset="-128"/>
              </a:rPr>
              <a:t>Simple Scenario  </a:t>
            </a:r>
            <a:endParaRPr lang="en-US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23554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rcRect t="-2042" b="-2042"/>
          <a:stretch>
            <a:fillRect/>
          </a:stretch>
        </p:blipFill>
        <p:spPr>
          <a:xfrm>
            <a:off x="1066800" y="1600200"/>
            <a:ext cx="7138987" cy="3455987"/>
          </a:xfrm>
        </p:spPr>
      </p:pic>
    </p:spTree>
    <p:extLst>
      <p:ext uri="{BB962C8B-B14F-4D97-AF65-F5344CB8AC3E}">
        <p14:creationId xmlns:p14="http://schemas.microsoft.com/office/powerpoint/2010/main" val="36601635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Semantics for Web Services and Web APIs</a:t>
            </a:r>
          </a:p>
        </p:txBody>
      </p:sp>
      <p:pic>
        <p:nvPicPr>
          <p:cNvPr id="430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341438"/>
            <a:ext cx="7291387" cy="418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696249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>
                <a:latin typeface="Arial" charset="0"/>
              </a:rPr>
              <a:t>WSMO-Lite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de-DE">
                <a:latin typeface="Arial" charset="0"/>
              </a:rPr>
              <a:t>Defines a set of </a:t>
            </a:r>
            <a:r>
              <a:rPr lang="de-DE">
                <a:solidFill>
                  <a:schemeClr val="accent1"/>
                </a:solidFill>
                <a:latin typeface="Arial" charset="0"/>
              </a:rPr>
              <a:t>common annotation</a:t>
            </a:r>
            <a:r>
              <a:rPr lang="de-DE">
                <a:latin typeface="Arial" charset="0"/>
              </a:rPr>
              <a:t> classes:</a:t>
            </a:r>
          </a:p>
          <a:p>
            <a:pPr lvl="1" eaLnBrk="1" hangingPunct="1"/>
            <a:r>
              <a:rPr lang="de-DE">
                <a:solidFill>
                  <a:schemeClr val="accent1"/>
                </a:solidFill>
                <a:latin typeface="Arial" charset="0"/>
                <a:cs typeface="ＭＳ Ｐゴシック" charset="0"/>
              </a:rPr>
              <a:t>FunctionalClassificationRoot</a:t>
            </a:r>
            <a:r>
              <a:rPr lang="de-DE">
                <a:latin typeface="Arial" charset="0"/>
                <a:cs typeface="ＭＳ Ｐゴシック" charset="0"/>
              </a:rPr>
              <a:t>: instances are the roots of functional taxonomies</a:t>
            </a:r>
          </a:p>
          <a:p>
            <a:pPr lvl="1" eaLnBrk="1" hangingPunct="1"/>
            <a:r>
              <a:rPr lang="de-DE">
                <a:solidFill>
                  <a:schemeClr val="accent1"/>
                </a:solidFill>
                <a:latin typeface="Arial" charset="0"/>
                <a:cs typeface="ＭＳ Ｐゴシック" charset="0"/>
              </a:rPr>
              <a:t>NonFunctionalProperty</a:t>
            </a:r>
            <a:r>
              <a:rPr lang="de-DE">
                <a:latin typeface="Arial" charset="0"/>
                <a:cs typeface="ＭＳ Ｐゴシック" charset="0"/>
              </a:rPr>
              <a:t>: subclasses are types of non-functional characteristics, e.g., QoS</a:t>
            </a:r>
          </a:p>
          <a:p>
            <a:pPr lvl="1" eaLnBrk="1" hangingPunct="1"/>
            <a:r>
              <a:rPr lang="de-DE">
                <a:solidFill>
                  <a:schemeClr val="accent1"/>
                </a:solidFill>
                <a:latin typeface="Arial" charset="0"/>
                <a:cs typeface="ＭＳ Ｐゴシック" charset="0"/>
              </a:rPr>
              <a:t>Condition</a:t>
            </a:r>
            <a:r>
              <a:rPr lang="de-DE">
                <a:latin typeface="Arial" charset="0"/>
                <a:cs typeface="ＭＳ Ｐゴシック" charset="0"/>
              </a:rPr>
              <a:t>: logical condition that should hold before using a service/operation</a:t>
            </a:r>
          </a:p>
          <a:p>
            <a:pPr lvl="1" eaLnBrk="1" hangingPunct="1"/>
            <a:r>
              <a:rPr lang="de-DE">
                <a:solidFill>
                  <a:schemeClr val="accent1"/>
                </a:solidFill>
                <a:latin typeface="Arial" charset="0"/>
                <a:cs typeface="ＭＳ Ｐゴシック" charset="0"/>
              </a:rPr>
              <a:t>Effect</a:t>
            </a:r>
            <a:r>
              <a:rPr lang="de-DE">
                <a:latin typeface="Arial" charset="0"/>
                <a:cs typeface="ＭＳ Ｐゴシック" charset="0"/>
              </a:rPr>
              <a:t>: logical condition that should hold after using a service/operation</a:t>
            </a:r>
          </a:p>
          <a:p>
            <a:pPr eaLnBrk="1" hangingPunct="1"/>
            <a:r>
              <a:rPr lang="de-DE">
                <a:latin typeface="Arial" charset="0"/>
              </a:rPr>
              <a:t>W3C member submission in July 2010</a:t>
            </a:r>
          </a:p>
        </p:txBody>
      </p:sp>
    </p:spTree>
    <p:extLst>
      <p:ext uri="{BB962C8B-B14F-4D97-AF65-F5344CB8AC3E}">
        <p14:creationId xmlns:p14="http://schemas.microsoft.com/office/powerpoint/2010/main" val="4000633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Conceptual Model</a:t>
            </a:r>
          </a:p>
        </p:txBody>
      </p:sp>
      <p:pic>
        <p:nvPicPr>
          <p:cNvPr id="47106" name="Picture 2" descr="Minimal Service Model-v5-bi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03313"/>
            <a:ext cx="8156575" cy="462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262589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hRESTS</a:t>
            </a:r>
          </a:p>
        </p:txBody>
      </p:sp>
      <p:sp>
        <p:nvSpPr>
          <p:cNvPr id="49154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"There's usually an HTML page"</a:t>
            </a:r>
          </a:p>
          <a:p>
            <a:pPr eaLnBrk="1" hangingPunct="1"/>
            <a:r>
              <a:rPr lang="en-US">
                <a:latin typeface="Arial" charset="0"/>
              </a:rPr>
              <a:t>Identifying machine-readable parts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</a:rPr>
              <a:t>Service, its operations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</a:rPr>
              <a:t>Resource address, HTTP method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</a:rPr>
              <a:t>Input/output data format</a:t>
            </a:r>
          </a:p>
          <a:p>
            <a:pPr eaLnBrk="1" hangingPunct="1"/>
            <a:r>
              <a:rPr lang="en-US">
                <a:latin typeface="Arial" charset="0"/>
              </a:rPr>
              <a:t>hRESTS microformat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</a:rPr>
              <a:t>Technically, a poshformat</a:t>
            </a:r>
          </a:p>
        </p:txBody>
      </p:sp>
    </p:spTree>
    <p:extLst>
      <p:ext uri="{BB962C8B-B14F-4D97-AF65-F5344CB8AC3E}">
        <p14:creationId xmlns:p14="http://schemas.microsoft.com/office/powerpoint/2010/main" val="361142024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hRESTS</a:t>
            </a:r>
          </a:p>
        </p:txBody>
      </p:sp>
      <p:sp>
        <p:nvSpPr>
          <p:cNvPr id="50178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HTML for RESTful Service Description</a:t>
            </a:r>
          </a:p>
          <a:p>
            <a:pPr eaLnBrk="1" hangingPunct="1"/>
            <a:r>
              <a:rPr lang="en-US">
                <a:latin typeface="Arial" charset="0"/>
              </a:rPr>
              <a:t>Introduces the service model structure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  <a:sym typeface="Courier New" charset="0"/>
              </a:rPr>
              <a:t>service</a:t>
            </a:r>
            <a:r>
              <a:rPr lang="en-US">
                <a:latin typeface="Arial" charset="0"/>
                <a:cs typeface="ＭＳ Ｐゴシック" charset="0"/>
              </a:rPr>
              <a:t> (+ </a:t>
            </a:r>
            <a:r>
              <a:rPr lang="en-US">
                <a:latin typeface="Arial" charset="0"/>
                <a:cs typeface="ＭＳ Ｐゴシック" charset="0"/>
                <a:sym typeface="Courier New" charset="0"/>
              </a:rPr>
              <a:t>label</a:t>
            </a:r>
            <a:r>
              <a:rPr lang="en-US">
                <a:latin typeface="Arial" charset="0"/>
                <a:cs typeface="ＭＳ Ｐゴシック" charset="0"/>
              </a:rPr>
              <a:t>)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  <a:sym typeface="Courier New" charset="0"/>
              </a:rPr>
              <a:t>operations</a:t>
            </a:r>
            <a:r>
              <a:rPr lang="en-US">
                <a:latin typeface="Arial" charset="0"/>
                <a:cs typeface="ＭＳ Ｐゴシック" charset="0"/>
              </a:rPr>
              <a:t> (+ </a:t>
            </a:r>
            <a:r>
              <a:rPr lang="en-US">
                <a:latin typeface="Arial" charset="0"/>
                <a:cs typeface="ＭＳ Ｐゴシック" charset="0"/>
                <a:sym typeface="Courier New" charset="0"/>
              </a:rPr>
              <a:t>address</a:t>
            </a:r>
            <a:r>
              <a:rPr lang="en-US">
                <a:latin typeface="Arial" charset="0"/>
                <a:cs typeface="ＭＳ Ｐゴシック" charset="0"/>
              </a:rPr>
              <a:t>, </a:t>
            </a:r>
            <a:r>
              <a:rPr lang="en-US">
                <a:latin typeface="Arial" charset="0"/>
                <a:cs typeface="ＭＳ Ｐゴシック" charset="0"/>
                <a:sym typeface="Courier New" charset="0"/>
              </a:rPr>
              <a:t>method</a:t>
            </a:r>
            <a:r>
              <a:rPr lang="en-US">
                <a:latin typeface="Arial" charset="0"/>
                <a:cs typeface="ＭＳ Ｐゴシック" charset="0"/>
              </a:rPr>
              <a:t>)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  <a:sym typeface="Courier New" charset="0"/>
              </a:rPr>
              <a:t>input</a:t>
            </a:r>
            <a:r>
              <a:rPr lang="en-US">
                <a:latin typeface="Arial" charset="0"/>
                <a:cs typeface="ＭＳ Ｐゴシック" charset="0"/>
              </a:rPr>
              <a:t>, </a:t>
            </a:r>
            <a:r>
              <a:rPr lang="en-US">
                <a:latin typeface="Arial" charset="0"/>
                <a:cs typeface="ＭＳ Ｐゴシック" charset="0"/>
                <a:sym typeface="Courier New" charset="0"/>
              </a:rPr>
              <a:t>output</a:t>
            </a:r>
            <a:endParaRPr lang="en-US">
              <a:latin typeface="Arial" charset="0"/>
              <a:cs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</a:rPr>
              <a:t>Can also be in RDFa</a:t>
            </a:r>
          </a:p>
          <a:p>
            <a:pPr eaLnBrk="1" hangingPunct="1"/>
            <a:r>
              <a:rPr lang="en-US">
                <a:latin typeface="Arial" charset="0"/>
              </a:rPr>
              <a:t>Basis for extensions: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</a:rPr>
              <a:t>MicroWSMO adds semantic annotations </a:t>
            </a:r>
          </a:p>
        </p:txBody>
      </p:sp>
    </p:spTree>
    <p:extLst>
      <p:ext uri="{BB962C8B-B14F-4D97-AF65-F5344CB8AC3E}">
        <p14:creationId xmlns:p14="http://schemas.microsoft.com/office/powerpoint/2010/main" val="385782903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MicroWSMO</a:t>
            </a:r>
          </a:p>
        </p:txBody>
      </p:sp>
      <p:sp>
        <p:nvSpPr>
          <p:cNvPr id="51202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Extends hRESTS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  <a:sym typeface="Courier New" charset="0"/>
              </a:rPr>
              <a:t>model </a:t>
            </a:r>
            <a:r>
              <a:rPr lang="en-US">
                <a:latin typeface="Arial" charset="0"/>
                <a:cs typeface="ＭＳ Ｐゴシック" charset="0"/>
              </a:rPr>
              <a:t>for model references</a:t>
            </a:r>
          </a:p>
          <a:p>
            <a:pPr lvl="1" eaLnBrk="1" hangingPunct="1"/>
            <a:r>
              <a:rPr lang="en-US">
                <a:latin typeface="Arial" charset="0"/>
                <a:cs typeface="ＭＳ Ｐゴシック" charset="0"/>
                <a:sym typeface="Courier New" charset="0"/>
              </a:rPr>
              <a:t>lifting, lowering </a:t>
            </a:r>
            <a:endParaRPr lang="en-US">
              <a:latin typeface="Arial" charset="0"/>
              <a:cs typeface="ＭＳ Ｐゴシック" charset="0"/>
            </a:endParaRPr>
          </a:p>
          <a:p>
            <a:pPr eaLnBrk="1" hangingPunct="1"/>
            <a:r>
              <a:rPr lang="en-US">
                <a:latin typeface="Arial" charset="0"/>
              </a:rPr>
              <a:t>Applies WSMO-Lite semantics presented earlier</a:t>
            </a:r>
          </a:p>
        </p:txBody>
      </p:sp>
    </p:spTree>
    <p:extLst>
      <p:ext uri="{BB962C8B-B14F-4D97-AF65-F5344CB8AC3E}">
        <p14:creationId xmlns:p14="http://schemas.microsoft.com/office/powerpoint/2010/main" val="109333014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ea typeface="ヒラギノ角ゴ ProN W3" charset="0"/>
                <a:cs typeface="ヒラギノ角ゴ ProN W3" charset="0"/>
              </a:rPr>
              <a:t>Annotation Example</a:t>
            </a:r>
          </a:p>
        </p:txBody>
      </p:sp>
      <p:pic>
        <p:nvPicPr>
          <p:cNvPr id="52226" name="Content Placeholder 3" descr="last.fm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8688" y="1198563"/>
            <a:ext cx="7283450" cy="4894262"/>
          </a:xfrm>
          <a:noFill/>
        </p:spPr>
      </p:pic>
    </p:spTree>
    <p:extLst>
      <p:ext uri="{BB962C8B-B14F-4D97-AF65-F5344CB8AC3E}">
        <p14:creationId xmlns:p14="http://schemas.microsoft.com/office/powerpoint/2010/main" val="152623089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ea typeface="ヒラギノ角ゴ ProN W3" charset="0"/>
                <a:cs typeface="ヒラギノ角ゴ ProN W3" charset="0"/>
              </a:rPr>
              <a:t>Annotation Example</a:t>
            </a:r>
          </a:p>
        </p:txBody>
      </p:sp>
      <p:pic>
        <p:nvPicPr>
          <p:cNvPr id="53250" name="Content Placeholder 3" descr="last.fm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8688" y="1198563"/>
            <a:ext cx="7283450" cy="4894262"/>
          </a:xfrm>
          <a:noFill/>
        </p:spPr>
      </p:pic>
      <p:sp>
        <p:nvSpPr>
          <p:cNvPr id="53251" name="Left Brace 4"/>
          <p:cNvSpPr>
            <a:spLocks/>
          </p:cNvSpPr>
          <p:nvPr/>
        </p:nvSpPr>
        <p:spPr bwMode="auto">
          <a:xfrm>
            <a:off x="2744788" y="984250"/>
            <a:ext cx="196850" cy="5181600"/>
          </a:xfrm>
          <a:prstGeom prst="leftBrace">
            <a:avLst>
              <a:gd name="adj1" fmla="val 8409"/>
              <a:gd name="adj2" fmla="val 50000"/>
            </a:avLst>
          </a:prstGeom>
          <a:noFill/>
          <a:ln w="38100">
            <a:solidFill>
              <a:srgbClr val="00968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1" tIns="45706" rIns="91411" bIns="45706"/>
          <a:lstStyle/>
          <a:p>
            <a:pPr defTabSz="912813" eaLnBrk="0" hangingPunct="0"/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515125096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ea typeface="ヒラギノ角ゴ ProN W3" charset="0"/>
                <a:cs typeface="ヒラギノ角ゴ ProN W3" charset="0"/>
              </a:rPr>
              <a:t>Annotation Example</a:t>
            </a:r>
          </a:p>
        </p:txBody>
      </p:sp>
      <p:pic>
        <p:nvPicPr>
          <p:cNvPr id="54274" name="Content Placeholder 3" descr="last.fm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8688" y="1198563"/>
            <a:ext cx="7283450" cy="4894262"/>
          </a:xfrm>
          <a:noFill/>
        </p:spPr>
      </p:pic>
      <p:sp>
        <p:nvSpPr>
          <p:cNvPr id="54276" name="Left Brace 4"/>
          <p:cNvSpPr>
            <a:spLocks/>
          </p:cNvSpPr>
          <p:nvPr/>
        </p:nvSpPr>
        <p:spPr bwMode="auto">
          <a:xfrm>
            <a:off x="2743200" y="1125538"/>
            <a:ext cx="198438" cy="5181600"/>
          </a:xfrm>
          <a:prstGeom prst="leftBrace">
            <a:avLst>
              <a:gd name="adj1" fmla="val 8341"/>
              <a:gd name="adj2" fmla="val 50000"/>
            </a:avLst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1" tIns="45706" rIns="91411" bIns="45706"/>
          <a:lstStyle/>
          <a:p>
            <a:pPr defTabSz="912813" eaLnBrk="0" hangingPunct="0"/>
            <a:endParaRPr lang="en-GB" sz="2400">
              <a:solidFill>
                <a:schemeClr val="accent1"/>
              </a:solidFill>
            </a:endParaRPr>
          </a:p>
        </p:txBody>
      </p:sp>
      <p:sp>
        <p:nvSpPr>
          <p:cNvPr id="54277" name="Left Brace 5"/>
          <p:cNvSpPr>
            <a:spLocks/>
          </p:cNvSpPr>
          <p:nvPr/>
        </p:nvSpPr>
        <p:spPr bwMode="auto">
          <a:xfrm>
            <a:off x="3005138" y="1773238"/>
            <a:ext cx="198437" cy="4495800"/>
          </a:xfrm>
          <a:prstGeom prst="leftBrace">
            <a:avLst>
              <a:gd name="adj1" fmla="val 8286"/>
              <a:gd name="adj2" fmla="val 50000"/>
            </a:avLst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1" tIns="45706" rIns="91411" bIns="45706"/>
          <a:lstStyle/>
          <a:p>
            <a:pPr defTabSz="912813" eaLnBrk="0" hangingPunct="0"/>
            <a:endParaRPr lang="en-GB" sz="2400">
              <a:solidFill>
                <a:schemeClr val="accent1"/>
              </a:solidFill>
            </a:endParaRPr>
          </a:p>
        </p:txBody>
      </p:sp>
      <p:sp>
        <p:nvSpPr>
          <p:cNvPr id="54278" name="Right Brace 7"/>
          <p:cNvSpPr>
            <a:spLocks/>
          </p:cNvSpPr>
          <p:nvPr/>
        </p:nvSpPr>
        <p:spPr bwMode="auto">
          <a:xfrm>
            <a:off x="7696200" y="3124200"/>
            <a:ext cx="152400" cy="1676400"/>
          </a:xfrm>
          <a:prstGeom prst="rightBrace">
            <a:avLst>
              <a:gd name="adj1" fmla="val 8352"/>
              <a:gd name="adj2" fmla="val 50000"/>
            </a:avLst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1" tIns="45706" rIns="91411" bIns="45706"/>
          <a:lstStyle/>
          <a:p>
            <a:pPr defTabSz="912813" eaLnBrk="0" hangingPunct="0"/>
            <a:endParaRPr lang="en-GB" sz="2400">
              <a:solidFill>
                <a:schemeClr val="accent1"/>
              </a:solidFill>
            </a:endParaRPr>
          </a:p>
        </p:txBody>
      </p:sp>
      <p:sp>
        <p:nvSpPr>
          <p:cNvPr id="54279" name="TextBox 8"/>
          <p:cNvSpPr txBox="1">
            <a:spLocks noChangeArrowheads="1"/>
          </p:cNvSpPr>
          <p:nvPr/>
        </p:nvSpPr>
        <p:spPr bwMode="auto">
          <a:xfrm>
            <a:off x="198438" y="2517775"/>
            <a:ext cx="1636712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1" tIns="45706" rIns="91411" bIns="4570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3400">
                <a:solidFill>
                  <a:schemeClr val="accent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Service</a:t>
            </a:r>
          </a:p>
        </p:txBody>
      </p:sp>
      <p:sp>
        <p:nvSpPr>
          <p:cNvPr id="54280" name="TextBox 9"/>
          <p:cNvSpPr txBox="1">
            <a:spLocks noChangeArrowheads="1"/>
          </p:cNvSpPr>
          <p:nvPr/>
        </p:nvSpPr>
        <p:spPr bwMode="auto">
          <a:xfrm>
            <a:off x="169863" y="4087813"/>
            <a:ext cx="20986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1" tIns="45706" rIns="91411" bIns="4570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3400">
                <a:solidFill>
                  <a:schemeClr val="accent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Operation</a:t>
            </a:r>
          </a:p>
        </p:txBody>
      </p:sp>
      <p:sp>
        <p:nvSpPr>
          <p:cNvPr id="54281" name="TextBox 10"/>
          <p:cNvSpPr txBox="1">
            <a:spLocks noChangeArrowheads="1"/>
          </p:cNvSpPr>
          <p:nvPr/>
        </p:nvSpPr>
        <p:spPr bwMode="auto">
          <a:xfrm>
            <a:off x="7953375" y="3779838"/>
            <a:ext cx="11557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1" tIns="45706" rIns="91411" bIns="4570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3400">
                <a:solidFill>
                  <a:schemeClr val="accent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Input</a:t>
            </a:r>
          </a:p>
        </p:txBody>
      </p:sp>
      <p:cxnSp>
        <p:nvCxnSpPr>
          <p:cNvPr id="54282" name="Straight Connector 12"/>
          <p:cNvCxnSpPr>
            <a:cxnSpLocks noChangeShapeType="1"/>
            <a:stCxn id="54279" idx="3"/>
          </p:cNvCxnSpPr>
          <p:nvPr/>
        </p:nvCxnSpPr>
        <p:spPr bwMode="auto">
          <a:xfrm flipV="1">
            <a:off x="1835150" y="2703513"/>
            <a:ext cx="1281113" cy="122237"/>
          </a:xfrm>
          <a:prstGeom prst="line">
            <a:avLst/>
          </a:prstGeom>
          <a:noFill/>
          <a:ln w="12700">
            <a:solidFill>
              <a:schemeClr val="accent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83" name="Straight Connector 14"/>
          <p:cNvCxnSpPr>
            <a:cxnSpLocks noChangeShapeType="1"/>
            <a:stCxn id="54280" idx="3"/>
            <a:endCxn id="54277" idx="1"/>
          </p:cNvCxnSpPr>
          <p:nvPr/>
        </p:nvCxnSpPr>
        <p:spPr bwMode="auto">
          <a:xfrm flipV="1">
            <a:off x="2268538" y="4021138"/>
            <a:ext cx="736600" cy="374650"/>
          </a:xfrm>
          <a:prstGeom prst="line">
            <a:avLst/>
          </a:prstGeom>
          <a:noFill/>
          <a:ln w="12700">
            <a:solidFill>
              <a:schemeClr val="accent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84" name="Straight Connector 18"/>
          <p:cNvCxnSpPr>
            <a:cxnSpLocks noChangeShapeType="1"/>
            <a:stCxn id="54278" idx="1"/>
            <a:endCxn id="54281" idx="1"/>
          </p:cNvCxnSpPr>
          <p:nvPr/>
        </p:nvCxnSpPr>
        <p:spPr bwMode="auto">
          <a:xfrm>
            <a:off x="7848600" y="3962400"/>
            <a:ext cx="104775" cy="125413"/>
          </a:xfrm>
          <a:prstGeom prst="line">
            <a:avLst/>
          </a:prstGeom>
          <a:noFill/>
          <a:ln w="12700">
            <a:solidFill>
              <a:schemeClr val="accent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Frame 24"/>
          <p:cNvSpPr/>
          <p:nvPr/>
        </p:nvSpPr>
        <p:spPr bwMode="auto">
          <a:xfrm>
            <a:off x="3168650" y="3644900"/>
            <a:ext cx="2195513" cy="261938"/>
          </a:xfrm>
          <a:prstGeom prst="fram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11" tIns="45706" rIns="91411" bIns="45706"/>
          <a:lstStyle/>
          <a:p>
            <a:pPr defTabSz="914118" eaLnBrk="0" hangingPunct="0">
              <a:defRPr/>
            </a:pPr>
            <a:endParaRPr lang="en-GB" sz="2400" dirty="0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54286" name="TextBox 25"/>
          <p:cNvSpPr txBox="1">
            <a:spLocks noChangeArrowheads="1"/>
          </p:cNvSpPr>
          <p:nvPr/>
        </p:nvSpPr>
        <p:spPr bwMode="auto">
          <a:xfrm>
            <a:off x="5340350" y="3246438"/>
            <a:ext cx="22209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1" tIns="45706" rIns="91411" bIns="4570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3400">
                <a:solidFill>
                  <a:schemeClr val="accent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Parameter</a:t>
            </a:r>
          </a:p>
        </p:txBody>
      </p:sp>
      <p:cxnSp>
        <p:nvCxnSpPr>
          <p:cNvPr id="54287" name="Straight Connector 26"/>
          <p:cNvCxnSpPr>
            <a:cxnSpLocks noChangeShapeType="1"/>
            <a:endCxn id="54286" idx="1"/>
          </p:cNvCxnSpPr>
          <p:nvPr/>
        </p:nvCxnSpPr>
        <p:spPr bwMode="auto">
          <a:xfrm>
            <a:off x="5257800" y="3430588"/>
            <a:ext cx="82550" cy="123825"/>
          </a:xfrm>
          <a:prstGeom prst="line">
            <a:avLst/>
          </a:prstGeom>
          <a:noFill/>
          <a:ln w="12700">
            <a:solidFill>
              <a:schemeClr val="accent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16604436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  <a:ea typeface="ヒラギノ角ゴ ProN W3" charset="0"/>
                <a:cs typeface="ヒラギノ角ゴ ProN W3" charset="0"/>
              </a:rPr>
              <a:t>Annotation Example</a:t>
            </a:r>
          </a:p>
        </p:txBody>
      </p:sp>
      <p:pic>
        <p:nvPicPr>
          <p:cNvPr id="55298" name="Content Placeholder 3" descr="last.fm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8688" y="1198563"/>
            <a:ext cx="7283450" cy="4894262"/>
          </a:xfrm>
          <a:noFill/>
        </p:spPr>
      </p:pic>
      <p:sp>
        <p:nvSpPr>
          <p:cNvPr id="55300" name="Left Brace 4"/>
          <p:cNvSpPr>
            <a:spLocks/>
          </p:cNvSpPr>
          <p:nvPr/>
        </p:nvSpPr>
        <p:spPr bwMode="auto">
          <a:xfrm>
            <a:off x="2743200" y="1125538"/>
            <a:ext cx="198438" cy="5181600"/>
          </a:xfrm>
          <a:prstGeom prst="leftBrace">
            <a:avLst>
              <a:gd name="adj1" fmla="val 8341"/>
              <a:gd name="adj2" fmla="val 50000"/>
            </a:avLst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1" tIns="45706" rIns="91411" bIns="45706"/>
          <a:lstStyle/>
          <a:p>
            <a:pPr defTabSz="912813" eaLnBrk="0" hangingPunct="0"/>
            <a:endParaRPr lang="en-GB" sz="2400">
              <a:solidFill>
                <a:schemeClr val="accent1"/>
              </a:solidFill>
            </a:endParaRPr>
          </a:p>
        </p:txBody>
      </p:sp>
      <p:sp>
        <p:nvSpPr>
          <p:cNvPr id="55301" name="Left Brace 5"/>
          <p:cNvSpPr>
            <a:spLocks/>
          </p:cNvSpPr>
          <p:nvPr/>
        </p:nvSpPr>
        <p:spPr bwMode="auto">
          <a:xfrm>
            <a:off x="3005138" y="1773238"/>
            <a:ext cx="198437" cy="4495800"/>
          </a:xfrm>
          <a:prstGeom prst="leftBrace">
            <a:avLst>
              <a:gd name="adj1" fmla="val 8286"/>
              <a:gd name="adj2" fmla="val 50000"/>
            </a:avLst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1" tIns="45706" rIns="91411" bIns="45706"/>
          <a:lstStyle/>
          <a:p>
            <a:pPr defTabSz="912813" eaLnBrk="0" hangingPunct="0"/>
            <a:endParaRPr lang="en-GB" sz="2400">
              <a:solidFill>
                <a:schemeClr val="accent1"/>
              </a:solidFill>
            </a:endParaRPr>
          </a:p>
        </p:txBody>
      </p:sp>
      <p:sp>
        <p:nvSpPr>
          <p:cNvPr id="55302" name="Right Brace 7"/>
          <p:cNvSpPr>
            <a:spLocks/>
          </p:cNvSpPr>
          <p:nvPr/>
        </p:nvSpPr>
        <p:spPr bwMode="auto">
          <a:xfrm>
            <a:off x="7696200" y="3124200"/>
            <a:ext cx="152400" cy="1676400"/>
          </a:xfrm>
          <a:prstGeom prst="rightBrace">
            <a:avLst>
              <a:gd name="adj1" fmla="val 8352"/>
              <a:gd name="adj2" fmla="val 50000"/>
            </a:avLst>
          </a:prstGeom>
          <a:noFill/>
          <a:ln w="381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11" tIns="45706" rIns="91411" bIns="45706"/>
          <a:lstStyle/>
          <a:p>
            <a:pPr defTabSz="912813" eaLnBrk="0" hangingPunct="0"/>
            <a:endParaRPr lang="en-GB" sz="2400">
              <a:solidFill>
                <a:schemeClr val="accent1"/>
              </a:solidFill>
            </a:endParaRPr>
          </a:p>
        </p:txBody>
      </p:sp>
      <p:sp>
        <p:nvSpPr>
          <p:cNvPr id="55303" name="TextBox 8"/>
          <p:cNvSpPr txBox="1">
            <a:spLocks noChangeArrowheads="1"/>
          </p:cNvSpPr>
          <p:nvPr/>
        </p:nvSpPr>
        <p:spPr bwMode="auto">
          <a:xfrm>
            <a:off x="198438" y="2517775"/>
            <a:ext cx="1636712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1" tIns="45706" rIns="91411" bIns="4570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3400">
                <a:solidFill>
                  <a:schemeClr val="accent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Service</a:t>
            </a:r>
          </a:p>
        </p:txBody>
      </p:sp>
      <p:sp>
        <p:nvSpPr>
          <p:cNvPr id="55304" name="TextBox 9"/>
          <p:cNvSpPr txBox="1">
            <a:spLocks noChangeArrowheads="1"/>
          </p:cNvSpPr>
          <p:nvPr/>
        </p:nvSpPr>
        <p:spPr bwMode="auto">
          <a:xfrm>
            <a:off x="169863" y="4087813"/>
            <a:ext cx="209867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1" tIns="45706" rIns="91411" bIns="4570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3400">
                <a:solidFill>
                  <a:schemeClr val="accent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Operation</a:t>
            </a:r>
          </a:p>
        </p:txBody>
      </p:sp>
      <p:sp>
        <p:nvSpPr>
          <p:cNvPr id="55305" name="TextBox 10"/>
          <p:cNvSpPr txBox="1">
            <a:spLocks noChangeArrowheads="1"/>
          </p:cNvSpPr>
          <p:nvPr/>
        </p:nvSpPr>
        <p:spPr bwMode="auto">
          <a:xfrm>
            <a:off x="7953375" y="3779838"/>
            <a:ext cx="11557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1" tIns="45706" rIns="91411" bIns="4570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3400">
                <a:solidFill>
                  <a:schemeClr val="accent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Input</a:t>
            </a:r>
          </a:p>
        </p:txBody>
      </p:sp>
      <p:cxnSp>
        <p:nvCxnSpPr>
          <p:cNvPr id="55306" name="Straight Connector 12"/>
          <p:cNvCxnSpPr>
            <a:cxnSpLocks noChangeShapeType="1"/>
            <a:stCxn id="55303" idx="3"/>
          </p:cNvCxnSpPr>
          <p:nvPr/>
        </p:nvCxnSpPr>
        <p:spPr bwMode="auto">
          <a:xfrm flipV="1">
            <a:off x="1835150" y="2703513"/>
            <a:ext cx="1281113" cy="122237"/>
          </a:xfrm>
          <a:prstGeom prst="line">
            <a:avLst/>
          </a:prstGeom>
          <a:noFill/>
          <a:ln w="12700">
            <a:solidFill>
              <a:schemeClr val="accent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07" name="Straight Connector 14"/>
          <p:cNvCxnSpPr>
            <a:cxnSpLocks noChangeShapeType="1"/>
            <a:stCxn id="55304" idx="3"/>
            <a:endCxn id="55301" idx="1"/>
          </p:cNvCxnSpPr>
          <p:nvPr/>
        </p:nvCxnSpPr>
        <p:spPr bwMode="auto">
          <a:xfrm flipV="1">
            <a:off x="2268538" y="4021138"/>
            <a:ext cx="736600" cy="374650"/>
          </a:xfrm>
          <a:prstGeom prst="line">
            <a:avLst/>
          </a:prstGeom>
          <a:noFill/>
          <a:ln w="12700">
            <a:solidFill>
              <a:schemeClr val="accent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5308" name="Straight Connector 18"/>
          <p:cNvCxnSpPr>
            <a:cxnSpLocks noChangeShapeType="1"/>
            <a:stCxn id="55302" idx="1"/>
            <a:endCxn id="55305" idx="1"/>
          </p:cNvCxnSpPr>
          <p:nvPr/>
        </p:nvCxnSpPr>
        <p:spPr bwMode="auto">
          <a:xfrm>
            <a:off x="7848600" y="3962400"/>
            <a:ext cx="104775" cy="125413"/>
          </a:xfrm>
          <a:prstGeom prst="line">
            <a:avLst/>
          </a:prstGeom>
          <a:noFill/>
          <a:ln w="12700">
            <a:solidFill>
              <a:schemeClr val="accent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Frame 24"/>
          <p:cNvSpPr/>
          <p:nvPr/>
        </p:nvSpPr>
        <p:spPr bwMode="auto">
          <a:xfrm>
            <a:off x="3062288" y="3644900"/>
            <a:ext cx="2195512" cy="261938"/>
          </a:xfrm>
          <a:prstGeom prst="fram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91411" tIns="45706" rIns="91411" bIns="45706"/>
          <a:lstStyle/>
          <a:p>
            <a:pPr defTabSz="914118" eaLnBrk="0" hangingPunct="0">
              <a:defRPr/>
            </a:pPr>
            <a:endParaRPr lang="en-GB" sz="2400" dirty="0"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55310" name="TextBox 25"/>
          <p:cNvSpPr txBox="1">
            <a:spLocks noChangeArrowheads="1"/>
          </p:cNvSpPr>
          <p:nvPr/>
        </p:nvSpPr>
        <p:spPr bwMode="auto">
          <a:xfrm>
            <a:off x="5340350" y="3246438"/>
            <a:ext cx="222091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1" tIns="45706" rIns="91411" bIns="45706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3400">
                <a:solidFill>
                  <a:schemeClr val="accent1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Parameter</a:t>
            </a:r>
          </a:p>
        </p:txBody>
      </p:sp>
      <p:cxnSp>
        <p:nvCxnSpPr>
          <p:cNvPr id="55311" name="Straight Connector 26"/>
          <p:cNvCxnSpPr>
            <a:cxnSpLocks noChangeShapeType="1"/>
            <a:endCxn id="55310" idx="1"/>
          </p:cNvCxnSpPr>
          <p:nvPr/>
        </p:nvCxnSpPr>
        <p:spPr bwMode="auto">
          <a:xfrm>
            <a:off x="5257800" y="3430588"/>
            <a:ext cx="82550" cy="123825"/>
          </a:xfrm>
          <a:prstGeom prst="line">
            <a:avLst/>
          </a:prstGeom>
          <a:noFill/>
          <a:ln w="12700">
            <a:solidFill>
              <a:schemeClr val="accent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5312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888" y="1476375"/>
            <a:ext cx="382587" cy="417513"/>
          </a:xfrm>
          <a:prstGeom prst="rect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13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2925" y="2287588"/>
            <a:ext cx="376238" cy="411162"/>
          </a:xfrm>
          <a:prstGeom prst="rect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14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3195638"/>
            <a:ext cx="322263" cy="352425"/>
          </a:xfrm>
          <a:prstGeom prst="rect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15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700" y="3463925"/>
            <a:ext cx="290513" cy="315913"/>
          </a:xfrm>
          <a:prstGeom prst="rect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53528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History</a:t>
            </a:r>
            <a:endParaRPr lang="en-US"/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Web services evolved from previous technologies that served the same purpose such as RPC, ORPC (DCOM, CORBA and JAVA RMI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Web Services were intended to solve </a:t>
            </a:r>
            <a:r>
              <a:rPr lang="en-US" dirty="0" smtClean="0"/>
              <a:t>two main </a:t>
            </a:r>
            <a:r>
              <a:rPr lang="en-US" dirty="0" smtClean="0"/>
              <a:t>problems:</a:t>
            </a:r>
          </a:p>
          <a:p>
            <a:pPr lvl="1"/>
            <a:r>
              <a:rPr lang="en-US" dirty="0" smtClean="0"/>
              <a:t>Interoperability</a:t>
            </a:r>
          </a:p>
          <a:p>
            <a:pPr lvl="1"/>
            <a:r>
              <a:rPr lang="en-US" dirty="0" smtClean="0"/>
              <a:t>Complexity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123689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Annotation Example</a:t>
            </a:r>
          </a:p>
        </p:txBody>
      </p:sp>
      <p:sp>
        <p:nvSpPr>
          <p:cNvPr id="56322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&lt;div </a:t>
            </a:r>
            <a:r>
              <a:rPr lang="en-US">
                <a:solidFill>
                  <a:srgbClr val="FF0000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class="service" id="service1</a:t>
            </a:r>
            <a:r>
              <a:rPr lang="ja-JP" altLang="en-US">
                <a:solidFill>
                  <a:srgbClr val="FF0000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”</a:t>
            </a:r>
            <a:r>
              <a:rPr lang="en-US" altLang="ja-JP">
                <a:latin typeface="Arial" charset="0"/>
                <a:ea typeface="ヒラギノ角ゴ ProN W3" charset="0"/>
                <a:cs typeface="ヒラギノ角ゴ ProN W3" charset="0"/>
              </a:rPr>
              <a:t>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&lt;h1 class="header</a:t>
            </a:r>
            <a:r>
              <a:rPr lang="ja-JP" altLang="en-US">
                <a:latin typeface="Arial" charset="0"/>
                <a:ea typeface="ヒラギノ角ゴ ProN W3" charset="0"/>
                <a:cs typeface="ヒラギノ角ゴ ProN W3" charset="0"/>
              </a:rPr>
              <a:t>”</a:t>
            </a:r>
            <a:r>
              <a:rPr lang="en-US" altLang="ja-JP">
                <a:latin typeface="Arial" charset="0"/>
                <a:ea typeface="ヒラギノ角ゴ ProN W3" charset="0"/>
                <a:cs typeface="ヒラギノ角ゴ ProN W3" charset="0"/>
              </a:rPr>
              <a:t>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</a:t>
            </a:r>
            <a:r>
              <a:rPr lang="en-US">
                <a:solidFill>
                  <a:srgbClr val="FF0000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span class="label" id="label2"</a:t>
            </a: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&gt;Last.fm Web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Services&lt;/span&gt;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1300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300">
                <a:latin typeface="Arial" charset="0"/>
                <a:ea typeface="ヒラギノ角ゴ ProN W3" charset="0"/>
                <a:cs typeface="ヒラギノ角ゴ ProN W3" charset="0"/>
              </a:rPr>
              <a:t>[...]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 sz="1300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&lt;div </a:t>
            </a:r>
            <a:r>
              <a:rPr lang="en-US">
                <a:solidFill>
                  <a:srgbClr val="FF0000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class="operation" id="operation1"</a:t>
            </a: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&gt;&lt;h1&gt;&lt;span </a:t>
            </a:r>
            <a:r>
              <a:rPr lang="en-US">
                <a:solidFill>
                  <a:srgbClr val="FF0000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class="label" id="label1"</a:t>
            </a: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&gt;artist.getInfo&lt;/span&gt;&lt;/h1&gt;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&lt;div class="wsdescription"&gt;Get the metadata for an artist on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Last.fm. Includes biography.&lt;/div&gt;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300">
                <a:latin typeface="Arial" charset="0"/>
                <a:ea typeface="ヒラギノ角ゴ ProN W3" charset="0"/>
                <a:cs typeface="ヒラギノ角ゴ ProN W3" charset="0"/>
              </a:rPr>
              <a:t>[...]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&lt;div </a:t>
            </a:r>
            <a:r>
              <a:rPr lang="en-US">
                <a:solidFill>
                  <a:srgbClr val="FF0000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class="input" id="input1"</a:t>
            </a: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&gt;&lt;span </a:t>
            </a:r>
            <a:r>
              <a:rPr lang="en-US">
                <a:solidFill>
                  <a:srgbClr val="FF0000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class="param"</a:t>
            </a: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&gt;artist&lt;/span&gt;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 sz="1300">
                <a:latin typeface="Arial" charset="0"/>
                <a:ea typeface="ヒラギノ角ゴ ProN W3" charset="0"/>
                <a:cs typeface="ヒラギノ角ゴ ProN W3" charset="0"/>
              </a:rPr>
              <a:t>[...]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080374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Annotation Example</a:t>
            </a:r>
          </a:p>
        </p:txBody>
      </p:sp>
      <p:sp>
        <p:nvSpPr>
          <p:cNvPr id="57346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&lt;div class="service" id="service1</a:t>
            </a:r>
            <a:r>
              <a:rPr lang="ja-JP" altLang="en-US">
                <a:latin typeface="Arial" charset="0"/>
                <a:ea typeface="ヒラギノ角ゴ ProN W3" charset="0"/>
                <a:cs typeface="ヒラギノ角ゴ ProN W3" charset="0"/>
              </a:rPr>
              <a:t>”</a:t>
            </a:r>
            <a:r>
              <a:rPr lang="en-US" altLang="ja-JP">
                <a:latin typeface="Arial" charset="0"/>
                <a:ea typeface="ヒラギノ角ゴ ProN W3" charset="0"/>
                <a:cs typeface="ヒラギノ角ゴ ProN W3" charset="0"/>
              </a:rPr>
              <a:t>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&lt;h1 class="header</a:t>
            </a:r>
            <a:r>
              <a:rPr lang="ja-JP" altLang="en-US">
                <a:latin typeface="Arial" charset="0"/>
                <a:ea typeface="ヒラギノ角ゴ ProN W3" charset="0"/>
                <a:cs typeface="ヒラギノ角ゴ ProN W3" charset="0"/>
              </a:rPr>
              <a:t>”</a:t>
            </a:r>
            <a:r>
              <a:rPr lang="en-US" altLang="ja-JP">
                <a:latin typeface="Arial" charset="0"/>
                <a:ea typeface="ヒラギノ角ゴ ProN W3" charset="0"/>
                <a:cs typeface="ヒラギノ角ゴ ProN W3" charset="0"/>
              </a:rPr>
              <a:t>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&lt;span class="label" id="label2"&gt;Last.fm Web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Services&lt;/span&gt;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&lt;a </a:t>
            </a:r>
            <a:r>
              <a:rPr lang="en-US">
                <a:solidFill>
                  <a:srgbClr val="FF0000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rel="model" href="http://www.service-finder.eu/ontologies/ServiceCategories#Music"</a:t>
            </a: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&gt;&lt;/a&gt;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&lt;div class="operation" id="operation1"&gt;&lt;h1&gt;&lt;span class="label" id="label1"&gt;artist.getInfo&lt;/span&gt;&lt;/h1&gt;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&lt;div class="wsdescription"&gt;Get the metadata for an artist on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Last.fm. Includes biography.&lt;/div&gt;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[...]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68675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Resulting RDF Model</a:t>
            </a:r>
          </a:p>
        </p:txBody>
      </p:sp>
      <p:sp>
        <p:nvSpPr>
          <p:cNvPr id="58370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&lt;rdf:Description rdf:about="http://iserve…"&gt;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	&lt;rdf:type rdf:resource=</a:t>
            </a:r>
            <a:r>
              <a:rPr lang="ja-JP" altLang="en-US">
                <a:latin typeface="Arial" charset="0"/>
                <a:ea typeface="ヒラギノ角ゴ ProN W3" charset="0"/>
                <a:cs typeface="ヒラギノ角ゴ ProN W3" charset="0"/>
              </a:rPr>
              <a:t>“</a:t>
            </a:r>
            <a:r>
              <a:rPr lang="en-US" altLang="ja-JP">
                <a:solidFill>
                  <a:srgbClr val="FF0000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msm:Service</a:t>
            </a:r>
            <a:r>
              <a:rPr lang="en-US" altLang="ja-JP">
                <a:latin typeface="Arial" charset="0"/>
                <a:ea typeface="ヒラギノ角ゴ ProN W3" charset="0"/>
                <a:cs typeface="ヒラギノ角ゴ ProN W3" charset="0"/>
              </a:rPr>
              <a:t>"/&gt;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	&lt;</a:t>
            </a:r>
            <a:r>
              <a:rPr lang="en-US">
                <a:solidFill>
                  <a:srgbClr val="FF0000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sawsdl:modelReference</a:t>
            </a: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 rdf:resource="http://www.service-finder.eu/ontologies/ServiceCategories#Music"/&gt;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&lt;/rdf:Description&gt;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&lt;rdf:Description rdf:about=</a:t>
            </a:r>
            <a:r>
              <a:rPr lang="ja-JP" altLang="en-US">
                <a:latin typeface="Arial" charset="0"/>
                <a:ea typeface="ヒラギノ角ゴ ProN W3" charset="0"/>
                <a:cs typeface="ヒラギノ角ゴ ProN W3" charset="0"/>
              </a:rPr>
              <a:t>”</a:t>
            </a:r>
            <a:r>
              <a:rPr lang="en-US" altLang="ja-JP">
                <a:latin typeface="Arial" charset="0"/>
                <a:ea typeface="ヒラギノ角ゴ ProN W3" charset="0"/>
                <a:cs typeface="ヒラギノ角ゴ ProN W3" charset="0"/>
              </a:rPr>
              <a:t>http://iserve…"&gt;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	&lt;rdf:type rdf:resource=</a:t>
            </a:r>
            <a:r>
              <a:rPr lang="ja-JP" altLang="en-US">
                <a:latin typeface="Arial" charset="0"/>
                <a:ea typeface="ヒラギノ角ゴ ProN W3" charset="0"/>
                <a:cs typeface="ヒラギノ角ゴ ProN W3" charset="0"/>
              </a:rPr>
              <a:t>”</a:t>
            </a:r>
            <a:r>
              <a:rPr lang="en-US" altLang="ja-JP">
                <a:solidFill>
                  <a:srgbClr val="FF0000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msm:Operation</a:t>
            </a:r>
            <a:r>
              <a:rPr lang="en-US" altLang="ja-JP">
                <a:latin typeface="Arial" charset="0"/>
                <a:ea typeface="ヒラギノ角ゴ ProN W3" charset="0"/>
                <a:cs typeface="ヒラギノ角ゴ ProN W3" charset="0"/>
              </a:rPr>
              <a:t>"/&gt;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&lt;/rdf:Description&gt;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&lt;rdf:Description rdf:about="http://iserve…"&gt;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	&lt;rdf:type rdf:resource=</a:t>
            </a:r>
            <a:r>
              <a:rPr lang="ja-JP" altLang="en-US">
                <a:latin typeface="Arial" charset="0"/>
                <a:ea typeface="ヒラギノ角ゴ ProN W3" charset="0"/>
                <a:cs typeface="ヒラギノ角ゴ ProN W3" charset="0"/>
              </a:rPr>
              <a:t>”</a:t>
            </a:r>
            <a:r>
              <a:rPr lang="en-US" altLang="ja-JP">
                <a:solidFill>
                  <a:srgbClr val="FF0000"/>
                </a:solidFill>
                <a:latin typeface="Arial" charset="0"/>
                <a:ea typeface="ヒラギノ角ゴ ProN W3" charset="0"/>
                <a:cs typeface="ヒラギノ角ゴ ProN W3" charset="0"/>
              </a:rPr>
              <a:t>msm#MessageContent</a:t>
            </a:r>
            <a:r>
              <a:rPr lang="en-US" altLang="ja-JP">
                <a:latin typeface="Arial" charset="0"/>
                <a:ea typeface="ヒラギノ角ゴ ProN W3" charset="0"/>
                <a:cs typeface="ヒラギノ角ゴ ProN W3" charset="0"/>
              </a:rPr>
              <a:t>"/&gt;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&lt;/rdf:Description&gt;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en-US">
                <a:latin typeface="Arial" charset="0"/>
                <a:ea typeface="ヒラギノ角ゴ ProN W3" charset="0"/>
                <a:cs typeface="ヒラギノ角ゴ ProN W3" charset="0"/>
              </a:rPr>
              <a:t>[…]</a:t>
            </a: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marL="279400" lvl="1" indent="0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en-US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849262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>
                <a:latin typeface="Arial" charset="0"/>
              </a:rPr>
              <a:t>Semantic Web Services</a:t>
            </a:r>
          </a:p>
        </p:txBody>
      </p:sp>
      <p:sp>
        <p:nvSpPr>
          <p:cNvPr id="60418" name="Inhaltsplatzhalter 3"/>
          <p:cNvSpPr>
            <a:spLocks noGrp="1"/>
          </p:cNvSpPr>
          <p:nvPr>
            <p:ph idx="1"/>
          </p:nvPr>
        </p:nvSpPr>
        <p:spPr>
          <a:xfrm>
            <a:off x="392113" y="1052513"/>
            <a:ext cx="8356600" cy="4894262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Just as Web-related technologies are applied….</a:t>
            </a:r>
            <a:endParaRPr lang="de-DE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16013" y="1685925"/>
            <a:ext cx="5562600" cy="4191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22000">
                <a:schemeClr val="accent1"/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0421" name="Straight Arrow Connector 7"/>
          <p:cNvCxnSpPr>
            <a:cxnSpLocks noChangeShapeType="1"/>
          </p:cNvCxnSpPr>
          <p:nvPr/>
        </p:nvCxnSpPr>
        <p:spPr bwMode="auto">
          <a:xfrm rot="5400000" flipH="1" flipV="1">
            <a:off x="-1092993" y="3693319"/>
            <a:ext cx="4419600" cy="1587"/>
          </a:xfrm>
          <a:prstGeom prst="straightConnector1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0422" name="TextBox 2"/>
          <p:cNvSpPr txBox="1">
            <a:spLocks noChangeArrowheads="1"/>
          </p:cNvSpPr>
          <p:nvPr/>
        </p:nvSpPr>
        <p:spPr bwMode="auto">
          <a:xfrm>
            <a:off x="1908175" y="4370388"/>
            <a:ext cx="1143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1800" b="1"/>
              <a:t>WWW</a:t>
            </a:r>
            <a:endParaRPr lang="en-US" sz="1800" b="1"/>
          </a:p>
        </p:txBody>
      </p:sp>
      <p:sp>
        <p:nvSpPr>
          <p:cNvPr id="60423" name="TextBox 3"/>
          <p:cNvSpPr txBox="1">
            <a:spLocks noChangeArrowheads="1"/>
          </p:cNvSpPr>
          <p:nvPr/>
        </p:nvSpPr>
        <p:spPr bwMode="auto">
          <a:xfrm>
            <a:off x="1755775" y="4751388"/>
            <a:ext cx="1371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e-AT" sz="1600"/>
              <a:t>URIs, XML/HTML, HTTP</a:t>
            </a:r>
            <a:endParaRPr lang="en-US" sz="1600"/>
          </a:p>
        </p:txBody>
      </p:sp>
      <p:cxnSp>
        <p:nvCxnSpPr>
          <p:cNvPr id="60424" name="Straight Arrow Connector 16"/>
          <p:cNvCxnSpPr>
            <a:cxnSpLocks noChangeShapeType="1"/>
          </p:cNvCxnSpPr>
          <p:nvPr/>
        </p:nvCxnSpPr>
        <p:spPr bwMode="auto">
          <a:xfrm>
            <a:off x="1144588" y="5875338"/>
            <a:ext cx="5867400" cy="1587"/>
          </a:xfrm>
          <a:prstGeom prst="straightConnector1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611560" y="1629519"/>
            <a:ext cx="461665" cy="1371600"/>
          </a:xfrm>
          <a:prstGeom prst="rect">
            <a:avLst/>
          </a:prstGeom>
          <a:noFill/>
          <a:effectLst/>
        </p:spPr>
        <p:txBody>
          <a:bodyPr vert="vert270">
            <a:spAutoFit/>
          </a:bodyPr>
          <a:lstStyle/>
          <a:p>
            <a:pPr>
              <a:defRPr/>
            </a:pPr>
            <a:r>
              <a:rPr lang="de-AT" dirty="0">
                <a:ea typeface="ＭＳ Ｐゴシック" charset="-128"/>
                <a:cs typeface="+mn-cs"/>
              </a:rPr>
              <a:t>Dynamic</a:t>
            </a:r>
            <a:endParaRPr lang="en-US" dirty="0">
              <a:ea typeface="ＭＳ Ｐゴシック" charset="-128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1560" y="4525119"/>
            <a:ext cx="461665" cy="1371600"/>
          </a:xfrm>
          <a:prstGeom prst="rect">
            <a:avLst/>
          </a:prstGeom>
          <a:noFill/>
          <a:effectLst/>
        </p:spPr>
        <p:txBody>
          <a:bodyPr vert="vert270">
            <a:spAutoFit/>
          </a:bodyPr>
          <a:lstStyle/>
          <a:p>
            <a:pPr>
              <a:defRPr/>
            </a:pPr>
            <a:r>
              <a:rPr lang="de-AT" dirty="0">
                <a:ea typeface="ＭＳ Ｐゴシック" charset="-128"/>
                <a:cs typeface="+mn-cs"/>
              </a:rPr>
              <a:t>Static</a:t>
            </a:r>
            <a:endParaRPr lang="en-US" dirty="0">
              <a:ea typeface="ＭＳ Ｐゴシック" charset="-128"/>
              <a:cs typeface="+mn-cs"/>
            </a:endParaRPr>
          </a:p>
        </p:txBody>
      </p:sp>
      <p:sp>
        <p:nvSpPr>
          <p:cNvPr id="60427" name="TextBox 19"/>
          <p:cNvSpPr txBox="1">
            <a:spLocks noChangeArrowheads="1"/>
          </p:cNvSpPr>
          <p:nvPr/>
        </p:nvSpPr>
        <p:spPr bwMode="auto">
          <a:xfrm>
            <a:off x="5411788" y="5819775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2000"/>
              <a:t>Semantic</a:t>
            </a:r>
            <a:endParaRPr lang="en-US" sz="2000"/>
          </a:p>
        </p:txBody>
      </p:sp>
      <p:sp>
        <p:nvSpPr>
          <p:cNvPr id="60428" name="TextBox 20"/>
          <p:cNvSpPr txBox="1">
            <a:spLocks noChangeArrowheads="1"/>
          </p:cNvSpPr>
          <p:nvPr/>
        </p:nvSpPr>
        <p:spPr bwMode="auto">
          <a:xfrm>
            <a:off x="1144588" y="5819775"/>
            <a:ext cx="190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2000"/>
              <a:t>Syntactic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005016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>
                <a:latin typeface="Arial" charset="0"/>
              </a:rPr>
              <a:t>Semantic Web Services</a:t>
            </a:r>
          </a:p>
        </p:txBody>
      </p:sp>
      <p:sp>
        <p:nvSpPr>
          <p:cNvPr id="61442" name="Inhaltsplatzhalter 3"/>
          <p:cNvSpPr>
            <a:spLocks noGrp="1"/>
          </p:cNvSpPr>
          <p:nvPr>
            <p:ph idx="1"/>
          </p:nvPr>
        </p:nvSpPr>
        <p:spPr>
          <a:xfrm>
            <a:off x="392113" y="1198563"/>
            <a:ext cx="2393950" cy="4894262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Just as Web-related technologies are applied as the basis of service descriptions to achieve dynamicity online</a:t>
            </a:r>
          </a:p>
        </p:txBody>
      </p:sp>
      <p:sp>
        <p:nvSpPr>
          <p:cNvPr id="9" name="Rectangle 8"/>
          <p:cNvSpPr/>
          <p:nvPr/>
        </p:nvSpPr>
        <p:spPr>
          <a:xfrm>
            <a:off x="3059113" y="1685925"/>
            <a:ext cx="5562600" cy="4191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22000">
                <a:schemeClr val="accent1"/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1445" name="Straight Arrow Connector 7"/>
          <p:cNvCxnSpPr>
            <a:cxnSpLocks noChangeShapeType="1"/>
          </p:cNvCxnSpPr>
          <p:nvPr/>
        </p:nvCxnSpPr>
        <p:spPr bwMode="auto">
          <a:xfrm rot="5400000" flipH="1" flipV="1">
            <a:off x="850107" y="3693319"/>
            <a:ext cx="4419600" cy="1587"/>
          </a:xfrm>
          <a:prstGeom prst="straightConnector1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446" name="TextBox 2"/>
          <p:cNvSpPr txBox="1">
            <a:spLocks noChangeArrowheads="1"/>
          </p:cNvSpPr>
          <p:nvPr/>
        </p:nvSpPr>
        <p:spPr bwMode="auto">
          <a:xfrm>
            <a:off x="3852863" y="4370388"/>
            <a:ext cx="1143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1800" b="1"/>
              <a:t>WWW</a:t>
            </a:r>
            <a:endParaRPr lang="en-US" sz="1800" b="1"/>
          </a:p>
        </p:txBody>
      </p:sp>
      <p:sp>
        <p:nvSpPr>
          <p:cNvPr id="61447" name="TextBox 3"/>
          <p:cNvSpPr txBox="1">
            <a:spLocks noChangeArrowheads="1"/>
          </p:cNvSpPr>
          <p:nvPr/>
        </p:nvSpPr>
        <p:spPr bwMode="auto">
          <a:xfrm>
            <a:off x="3700463" y="4751388"/>
            <a:ext cx="1371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e-AT" sz="1600"/>
              <a:t>URIs, XML/HTML, HTTP</a:t>
            </a:r>
            <a:endParaRPr lang="en-US" sz="1600"/>
          </a:p>
        </p:txBody>
      </p:sp>
      <p:cxnSp>
        <p:nvCxnSpPr>
          <p:cNvPr id="61448" name="Straight Arrow Connector 16"/>
          <p:cNvCxnSpPr>
            <a:cxnSpLocks noChangeShapeType="1"/>
          </p:cNvCxnSpPr>
          <p:nvPr/>
        </p:nvCxnSpPr>
        <p:spPr bwMode="auto">
          <a:xfrm>
            <a:off x="3089275" y="5875338"/>
            <a:ext cx="5867400" cy="1587"/>
          </a:xfrm>
          <a:prstGeom prst="straightConnector1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2555776" y="1629519"/>
            <a:ext cx="461665" cy="1371600"/>
          </a:xfrm>
          <a:prstGeom prst="rect">
            <a:avLst/>
          </a:prstGeom>
          <a:noFill/>
          <a:effectLst/>
        </p:spPr>
        <p:txBody>
          <a:bodyPr vert="vert270">
            <a:spAutoFit/>
          </a:bodyPr>
          <a:lstStyle/>
          <a:p>
            <a:pPr>
              <a:defRPr/>
            </a:pPr>
            <a:r>
              <a:rPr lang="de-AT" dirty="0">
                <a:ea typeface="ＭＳ Ｐゴシック" charset="-128"/>
                <a:cs typeface="+mn-cs"/>
              </a:rPr>
              <a:t>Dynamic</a:t>
            </a:r>
            <a:endParaRPr lang="en-US" dirty="0">
              <a:ea typeface="ＭＳ Ｐゴシック" charset="-128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55776" y="4525119"/>
            <a:ext cx="461665" cy="1371600"/>
          </a:xfrm>
          <a:prstGeom prst="rect">
            <a:avLst/>
          </a:prstGeom>
          <a:noFill/>
          <a:effectLst/>
        </p:spPr>
        <p:txBody>
          <a:bodyPr vert="vert270">
            <a:spAutoFit/>
          </a:bodyPr>
          <a:lstStyle/>
          <a:p>
            <a:pPr>
              <a:defRPr/>
            </a:pPr>
            <a:r>
              <a:rPr lang="de-AT" dirty="0">
                <a:ea typeface="ＭＳ Ｐゴシック" charset="-128"/>
                <a:cs typeface="+mn-cs"/>
              </a:rPr>
              <a:t>Static</a:t>
            </a:r>
            <a:endParaRPr lang="en-US" dirty="0">
              <a:ea typeface="ＭＳ Ｐゴシック" charset="-128"/>
              <a:cs typeface="+mn-cs"/>
            </a:endParaRPr>
          </a:p>
        </p:txBody>
      </p:sp>
      <p:sp>
        <p:nvSpPr>
          <p:cNvPr id="61451" name="TextBox 19"/>
          <p:cNvSpPr txBox="1">
            <a:spLocks noChangeArrowheads="1"/>
          </p:cNvSpPr>
          <p:nvPr/>
        </p:nvSpPr>
        <p:spPr bwMode="auto">
          <a:xfrm>
            <a:off x="7356475" y="5819775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2000"/>
              <a:t>Semantic</a:t>
            </a:r>
            <a:endParaRPr lang="en-US" sz="2000"/>
          </a:p>
        </p:txBody>
      </p:sp>
      <p:sp>
        <p:nvSpPr>
          <p:cNvPr id="61452" name="TextBox 20"/>
          <p:cNvSpPr txBox="1">
            <a:spLocks noChangeArrowheads="1"/>
          </p:cNvSpPr>
          <p:nvPr/>
        </p:nvSpPr>
        <p:spPr bwMode="auto">
          <a:xfrm>
            <a:off x="3089275" y="5819775"/>
            <a:ext cx="190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2000"/>
              <a:t>Syntactic</a:t>
            </a:r>
            <a:endParaRPr lang="en-US" sz="2000"/>
          </a:p>
        </p:txBody>
      </p:sp>
      <p:sp>
        <p:nvSpPr>
          <p:cNvPr id="61453" name="TextBox 6"/>
          <p:cNvSpPr txBox="1">
            <a:spLocks noChangeArrowheads="1"/>
          </p:cNvSpPr>
          <p:nvPr/>
        </p:nvSpPr>
        <p:spPr bwMode="auto">
          <a:xfrm>
            <a:off x="3243263" y="1711325"/>
            <a:ext cx="2286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1800" b="1"/>
              <a:t>Web Services</a:t>
            </a:r>
            <a:endParaRPr lang="en-US" sz="1800" b="1"/>
          </a:p>
        </p:txBody>
      </p:sp>
      <p:sp>
        <p:nvSpPr>
          <p:cNvPr id="61454" name="TextBox 7"/>
          <p:cNvSpPr txBox="1">
            <a:spLocks noChangeArrowheads="1"/>
          </p:cNvSpPr>
          <p:nvPr/>
        </p:nvSpPr>
        <p:spPr bwMode="auto">
          <a:xfrm>
            <a:off x="3624263" y="2092325"/>
            <a:ext cx="1371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e-AT" sz="1600"/>
              <a:t>SOAP, WSDL, UDDI etc.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4180962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>
                <a:latin typeface="Arial" charset="0"/>
              </a:rPr>
              <a:t>Semantic Web Services</a:t>
            </a:r>
          </a:p>
        </p:txBody>
      </p:sp>
      <p:sp>
        <p:nvSpPr>
          <p:cNvPr id="62466" name="Inhaltsplatzhalter 3"/>
          <p:cNvSpPr>
            <a:spLocks noGrp="1"/>
          </p:cNvSpPr>
          <p:nvPr>
            <p:ph idx="1"/>
          </p:nvPr>
        </p:nvSpPr>
        <p:spPr>
          <a:xfrm>
            <a:off x="392113" y="1198563"/>
            <a:ext cx="2393950" cy="4894262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So the technologies that are applied to achieve explicit semantics on the Web...</a:t>
            </a:r>
          </a:p>
        </p:txBody>
      </p:sp>
      <p:sp>
        <p:nvSpPr>
          <p:cNvPr id="9" name="Rectangle 8"/>
          <p:cNvSpPr/>
          <p:nvPr/>
        </p:nvSpPr>
        <p:spPr>
          <a:xfrm>
            <a:off x="3059113" y="1685925"/>
            <a:ext cx="5562600" cy="4191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22000">
                <a:schemeClr val="accent1"/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2469" name="Straight Arrow Connector 7"/>
          <p:cNvCxnSpPr>
            <a:cxnSpLocks noChangeShapeType="1"/>
          </p:cNvCxnSpPr>
          <p:nvPr/>
        </p:nvCxnSpPr>
        <p:spPr bwMode="auto">
          <a:xfrm rot="5400000" flipH="1" flipV="1">
            <a:off x="850107" y="3693319"/>
            <a:ext cx="4419600" cy="1587"/>
          </a:xfrm>
          <a:prstGeom prst="straightConnector1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2470" name="TextBox 2"/>
          <p:cNvSpPr txBox="1">
            <a:spLocks noChangeArrowheads="1"/>
          </p:cNvSpPr>
          <p:nvPr/>
        </p:nvSpPr>
        <p:spPr bwMode="auto">
          <a:xfrm>
            <a:off x="3852863" y="4370388"/>
            <a:ext cx="1143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1800" b="1"/>
              <a:t>WWW</a:t>
            </a:r>
            <a:endParaRPr lang="en-US" sz="1800" b="1"/>
          </a:p>
        </p:txBody>
      </p:sp>
      <p:sp>
        <p:nvSpPr>
          <p:cNvPr id="62471" name="TextBox 3"/>
          <p:cNvSpPr txBox="1">
            <a:spLocks noChangeArrowheads="1"/>
          </p:cNvSpPr>
          <p:nvPr/>
        </p:nvSpPr>
        <p:spPr bwMode="auto">
          <a:xfrm>
            <a:off x="3700463" y="4751388"/>
            <a:ext cx="1371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e-AT" sz="1600"/>
              <a:t>URIs, XML/HTML, HTTP</a:t>
            </a:r>
            <a:endParaRPr lang="en-US" sz="1600"/>
          </a:p>
        </p:txBody>
      </p:sp>
      <p:cxnSp>
        <p:nvCxnSpPr>
          <p:cNvPr id="62472" name="Straight Arrow Connector 16"/>
          <p:cNvCxnSpPr>
            <a:cxnSpLocks noChangeShapeType="1"/>
          </p:cNvCxnSpPr>
          <p:nvPr/>
        </p:nvCxnSpPr>
        <p:spPr bwMode="auto">
          <a:xfrm>
            <a:off x="3089275" y="5875338"/>
            <a:ext cx="5867400" cy="1587"/>
          </a:xfrm>
          <a:prstGeom prst="straightConnector1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2555776" y="1629519"/>
            <a:ext cx="461665" cy="1371600"/>
          </a:xfrm>
          <a:prstGeom prst="rect">
            <a:avLst/>
          </a:prstGeom>
          <a:noFill/>
          <a:effectLst/>
        </p:spPr>
        <p:txBody>
          <a:bodyPr vert="vert270">
            <a:spAutoFit/>
          </a:bodyPr>
          <a:lstStyle/>
          <a:p>
            <a:pPr>
              <a:defRPr/>
            </a:pPr>
            <a:r>
              <a:rPr lang="de-AT" dirty="0">
                <a:ea typeface="ＭＳ Ｐゴシック" charset="-128"/>
                <a:cs typeface="+mn-cs"/>
              </a:rPr>
              <a:t>Dynamic</a:t>
            </a:r>
            <a:endParaRPr lang="en-US" dirty="0">
              <a:ea typeface="ＭＳ Ｐゴシック" charset="-128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55776" y="4525119"/>
            <a:ext cx="461665" cy="1371600"/>
          </a:xfrm>
          <a:prstGeom prst="rect">
            <a:avLst/>
          </a:prstGeom>
          <a:noFill/>
          <a:effectLst/>
        </p:spPr>
        <p:txBody>
          <a:bodyPr vert="vert270">
            <a:spAutoFit/>
          </a:bodyPr>
          <a:lstStyle/>
          <a:p>
            <a:pPr>
              <a:defRPr/>
            </a:pPr>
            <a:r>
              <a:rPr lang="de-AT" dirty="0">
                <a:ea typeface="ＭＳ Ｐゴシック" charset="-128"/>
                <a:cs typeface="+mn-cs"/>
              </a:rPr>
              <a:t>Static</a:t>
            </a:r>
            <a:endParaRPr lang="en-US" dirty="0">
              <a:ea typeface="ＭＳ Ｐゴシック" charset="-128"/>
              <a:cs typeface="+mn-cs"/>
            </a:endParaRPr>
          </a:p>
        </p:txBody>
      </p:sp>
      <p:sp>
        <p:nvSpPr>
          <p:cNvPr id="62475" name="TextBox 19"/>
          <p:cNvSpPr txBox="1">
            <a:spLocks noChangeArrowheads="1"/>
          </p:cNvSpPr>
          <p:nvPr/>
        </p:nvSpPr>
        <p:spPr bwMode="auto">
          <a:xfrm>
            <a:off x="7356475" y="5819775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2000"/>
              <a:t>Semantic</a:t>
            </a:r>
            <a:endParaRPr lang="en-US" sz="2000"/>
          </a:p>
        </p:txBody>
      </p:sp>
      <p:sp>
        <p:nvSpPr>
          <p:cNvPr id="62476" name="TextBox 20"/>
          <p:cNvSpPr txBox="1">
            <a:spLocks noChangeArrowheads="1"/>
          </p:cNvSpPr>
          <p:nvPr/>
        </p:nvSpPr>
        <p:spPr bwMode="auto">
          <a:xfrm>
            <a:off x="3089275" y="5819775"/>
            <a:ext cx="190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2000"/>
              <a:t>Syntactic</a:t>
            </a:r>
            <a:endParaRPr lang="en-US" sz="2000"/>
          </a:p>
        </p:txBody>
      </p:sp>
      <p:sp>
        <p:nvSpPr>
          <p:cNvPr id="62477" name="TextBox 6"/>
          <p:cNvSpPr txBox="1">
            <a:spLocks noChangeArrowheads="1"/>
          </p:cNvSpPr>
          <p:nvPr/>
        </p:nvSpPr>
        <p:spPr bwMode="auto">
          <a:xfrm>
            <a:off x="3243263" y="1711325"/>
            <a:ext cx="2286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1800" b="1"/>
              <a:t>Web Services</a:t>
            </a:r>
            <a:endParaRPr lang="en-US" sz="1800" b="1"/>
          </a:p>
        </p:txBody>
      </p:sp>
      <p:sp>
        <p:nvSpPr>
          <p:cNvPr id="62478" name="TextBox 7"/>
          <p:cNvSpPr txBox="1">
            <a:spLocks noChangeArrowheads="1"/>
          </p:cNvSpPr>
          <p:nvPr/>
        </p:nvSpPr>
        <p:spPr bwMode="auto">
          <a:xfrm>
            <a:off x="3624263" y="2092325"/>
            <a:ext cx="1371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e-AT" sz="1600"/>
              <a:t>SOAP, WSDL, UDDI etc.</a:t>
            </a:r>
            <a:endParaRPr lang="en-US" sz="1600"/>
          </a:p>
        </p:txBody>
      </p:sp>
      <p:sp>
        <p:nvSpPr>
          <p:cNvPr id="62479" name="TextBox 4"/>
          <p:cNvSpPr txBox="1">
            <a:spLocks noChangeArrowheads="1"/>
          </p:cNvSpPr>
          <p:nvPr/>
        </p:nvSpPr>
        <p:spPr bwMode="auto">
          <a:xfrm>
            <a:off x="6894513" y="4365625"/>
            <a:ext cx="2286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1800" b="1"/>
              <a:t>Semantic Web</a:t>
            </a:r>
            <a:endParaRPr lang="en-US" sz="1800" b="1"/>
          </a:p>
        </p:txBody>
      </p:sp>
      <p:sp>
        <p:nvSpPr>
          <p:cNvPr id="62480" name="TextBox 5"/>
          <p:cNvSpPr txBox="1">
            <a:spLocks noChangeArrowheads="1"/>
          </p:cNvSpPr>
          <p:nvPr/>
        </p:nvSpPr>
        <p:spPr bwMode="auto">
          <a:xfrm>
            <a:off x="7040563" y="4746625"/>
            <a:ext cx="1371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e-AT" sz="1600"/>
              <a:t>RDF(S), Ontologies, Rules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313906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>
                <a:latin typeface="Arial" charset="0"/>
              </a:rPr>
              <a:t>Semantic Web Services</a:t>
            </a:r>
          </a:p>
        </p:txBody>
      </p:sp>
      <p:sp>
        <p:nvSpPr>
          <p:cNvPr id="63490" name="Inhaltsplatzhalter 3"/>
          <p:cNvSpPr>
            <a:spLocks noGrp="1"/>
          </p:cNvSpPr>
          <p:nvPr>
            <p:ph idx="1"/>
          </p:nvPr>
        </p:nvSpPr>
        <p:spPr>
          <a:xfrm>
            <a:off x="392113" y="1198563"/>
            <a:ext cx="2393950" cy="4894262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So the technologies that are applied to achieve explicit semantics on the Web are combined with these to form SWS</a:t>
            </a:r>
          </a:p>
        </p:txBody>
      </p:sp>
      <p:sp>
        <p:nvSpPr>
          <p:cNvPr id="9" name="Rectangle 8"/>
          <p:cNvSpPr/>
          <p:nvPr/>
        </p:nvSpPr>
        <p:spPr>
          <a:xfrm>
            <a:off x="3059113" y="1685925"/>
            <a:ext cx="5562600" cy="4191000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22000">
                <a:schemeClr val="accent1"/>
              </a:gs>
              <a:gs pos="100000">
                <a:schemeClr val="bg1"/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3493" name="Straight Arrow Connector 7"/>
          <p:cNvCxnSpPr>
            <a:cxnSpLocks noChangeShapeType="1"/>
          </p:cNvCxnSpPr>
          <p:nvPr/>
        </p:nvCxnSpPr>
        <p:spPr bwMode="auto">
          <a:xfrm rot="5400000" flipH="1" flipV="1">
            <a:off x="850107" y="3693319"/>
            <a:ext cx="4419600" cy="1587"/>
          </a:xfrm>
          <a:prstGeom prst="straightConnector1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494" name="TextBox 2"/>
          <p:cNvSpPr txBox="1">
            <a:spLocks noChangeArrowheads="1"/>
          </p:cNvSpPr>
          <p:nvPr/>
        </p:nvSpPr>
        <p:spPr bwMode="auto">
          <a:xfrm>
            <a:off x="3852863" y="4370388"/>
            <a:ext cx="1143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1800" b="1"/>
              <a:t>WWW</a:t>
            </a:r>
            <a:endParaRPr lang="en-US" sz="1800" b="1"/>
          </a:p>
        </p:txBody>
      </p:sp>
      <p:sp>
        <p:nvSpPr>
          <p:cNvPr id="63495" name="TextBox 3"/>
          <p:cNvSpPr txBox="1">
            <a:spLocks noChangeArrowheads="1"/>
          </p:cNvSpPr>
          <p:nvPr/>
        </p:nvSpPr>
        <p:spPr bwMode="auto">
          <a:xfrm>
            <a:off x="3700463" y="4751388"/>
            <a:ext cx="1371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e-AT" sz="1600"/>
              <a:t>URIs, XML/HTML, HTTP</a:t>
            </a:r>
            <a:endParaRPr lang="en-US" sz="1600"/>
          </a:p>
        </p:txBody>
      </p:sp>
      <p:cxnSp>
        <p:nvCxnSpPr>
          <p:cNvPr id="63496" name="Straight Arrow Connector 16"/>
          <p:cNvCxnSpPr>
            <a:cxnSpLocks noChangeShapeType="1"/>
          </p:cNvCxnSpPr>
          <p:nvPr/>
        </p:nvCxnSpPr>
        <p:spPr bwMode="auto">
          <a:xfrm>
            <a:off x="3089275" y="5875338"/>
            <a:ext cx="5867400" cy="1587"/>
          </a:xfrm>
          <a:prstGeom prst="straightConnector1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2555776" y="1629519"/>
            <a:ext cx="461665" cy="1371600"/>
          </a:xfrm>
          <a:prstGeom prst="rect">
            <a:avLst/>
          </a:prstGeom>
          <a:noFill/>
          <a:effectLst/>
        </p:spPr>
        <p:txBody>
          <a:bodyPr vert="vert270">
            <a:spAutoFit/>
          </a:bodyPr>
          <a:lstStyle/>
          <a:p>
            <a:pPr>
              <a:defRPr/>
            </a:pPr>
            <a:r>
              <a:rPr lang="de-AT" dirty="0">
                <a:ea typeface="ＭＳ Ｐゴシック" charset="-128"/>
                <a:cs typeface="+mn-cs"/>
              </a:rPr>
              <a:t>Dynamic</a:t>
            </a:r>
            <a:endParaRPr lang="en-US" dirty="0">
              <a:ea typeface="ＭＳ Ｐゴシック" charset="-128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55776" y="4525119"/>
            <a:ext cx="461665" cy="1371600"/>
          </a:xfrm>
          <a:prstGeom prst="rect">
            <a:avLst/>
          </a:prstGeom>
          <a:noFill/>
          <a:effectLst/>
        </p:spPr>
        <p:txBody>
          <a:bodyPr vert="vert270">
            <a:spAutoFit/>
          </a:bodyPr>
          <a:lstStyle/>
          <a:p>
            <a:pPr>
              <a:defRPr/>
            </a:pPr>
            <a:r>
              <a:rPr lang="de-AT" dirty="0">
                <a:ea typeface="ＭＳ Ｐゴシック" charset="-128"/>
                <a:cs typeface="+mn-cs"/>
              </a:rPr>
              <a:t>Static</a:t>
            </a:r>
            <a:endParaRPr lang="en-US" dirty="0">
              <a:ea typeface="ＭＳ Ｐゴシック" charset="-128"/>
              <a:cs typeface="+mn-cs"/>
            </a:endParaRPr>
          </a:p>
        </p:txBody>
      </p:sp>
      <p:sp>
        <p:nvSpPr>
          <p:cNvPr id="63499" name="TextBox 19"/>
          <p:cNvSpPr txBox="1">
            <a:spLocks noChangeArrowheads="1"/>
          </p:cNvSpPr>
          <p:nvPr/>
        </p:nvSpPr>
        <p:spPr bwMode="auto">
          <a:xfrm>
            <a:off x="7356475" y="5819775"/>
            <a:ext cx="1295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2000"/>
              <a:t>Semantic</a:t>
            </a:r>
            <a:endParaRPr lang="en-US" sz="2000"/>
          </a:p>
        </p:txBody>
      </p:sp>
      <p:sp>
        <p:nvSpPr>
          <p:cNvPr id="63500" name="TextBox 20"/>
          <p:cNvSpPr txBox="1">
            <a:spLocks noChangeArrowheads="1"/>
          </p:cNvSpPr>
          <p:nvPr/>
        </p:nvSpPr>
        <p:spPr bwMode="auto">
          <a:xfrm>
            <a:off x="3089275" y="5819775"/>
            <a:ext cx="1905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2000"/>
              <a:t>Syntactic</a:t>
            </a:r>
            <a:endParaRPr lang="en-US" sz="2000"/>
          </a:p>
        </p:txBody>
      </p:sp>
      <p:sp>
        <p:nvSpPr>
          <p:cNvPr id="63501" name="TextBox 6"/>
          <p:cNvSpPr txBox="1">
            <a:spLocks noChangeArrowheads="1"/>
          </p:cNvSpPr>
          <p:nvPr/>
        </p:nvSpPr>
        <p:spPr bwMode="auto">
          <a:xfrm>
            <a:off x="3243263" y="1711325"/>
            <a:ext cx="2286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1800" b="1"/>
              <a:t>Web Services</a:t>
            </a:r>
            <a:endParaRPr lang="en-US" sz="1800" b="1"/>
          </a:p>
        </p:txBody>
      </p:sp>
      <p:sp>
        <p:nvSpPr>
          <p:cNvPr id="63502" name="TextBox 7"/>
          <p:cNvSpPr txBox="1">
            <a:spLocks noChangeArrowheads="1"/>
          </p:cNvSpPr>
          <p:nvPr/>
        </p:nvSpPr>
        <p:spPr bwMode="auto">
          <a:xfrm>
            <a:off x="3624263" y="2092325"/>
            <a:ext cx="1371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e-AT" sz="1600"/>
              <a:t>SOAP, WSDL, UDDI etc.</a:t>
            </a:r>
            <a:endParaRPr lang="en-US" sz="1600"/>
          </a:p>
        </p:txBody>
      </p:sp>
      <p:sp>
        <p:nvSpPr>
          <p:cNvPr id="63503" name="TextBox 4"/>
          <p:cNvSpPr txBox="1">
            <a:spLocks noChangeArrowheads="1"/>
          </p:cNvSpPr>
          <p:nvPr/>
        </p:nvSpPr>
        <p:spPr bwMode="auto">
          <a:xfrm>
            <a:off x="6894513" y="4365625"/>
            <a:ext cx="2286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AT" sz="1800" b="1"/>
              <a:t>Semantic Web</a:t>
            </a:r>
            <a:endParaRPr lang="en-US" sz="1800" b="1"/>
          </a:p>
        </p:txBody>
      </p:sp>
      <p:sp>
        <p:nvSpPr>
          <p:cNvPr id="63504" name="TextBox 5"/>
          <p:cNvSpPr txBox="1">
            <a:spLocks noChangeArrowheads="1"/>
          </p:cNvSpPr>
          <p:nvPr/>
        </p:nvSpPr>
        <p:spPr bwMode="auto">
          <a:xfrm>
            <a:off x="7040563" y="4746625"/>
            <a:ext cx="1371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e-AT" sz="1600"/>
              <a:t>RDF(S), Ontologies, Rules</a:t>
            </a:r>
            <a:endParaRPr lang="en-US" sz="1600"/>
          </a:p>
        </p:txBody>
      </p:sp>
      <p:sp>
        <p:nvSpPr>
          <p:cNvPr id="63505" name="TextBox 8"/>
          <p:cNvSpPr txBox="1">
            <a:spLocks noChangeArrowheads="1"/>
          </p:cNvSpPr>
          <p:nvPr/>
        </p:nvSpPr>
        <p:spPr bwMode="auto">
          <a:xfrm>
            <a:off x="6521450" y="1724025"/>
            <a:ext cx="2057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de-AT" sz="1800" b="1"/>
              <a:t>Semantic Web Services</a:t>
            </a:r>
            <a:endParaRPr lang="en-US" sz="1800" b="1"/>
          </a:p>
        </p:txBody>
      </p:sp>
    </p:spTree>
    <p:extLst>
      <p:ext uri="{BB962C8B-B14F-4D97-AF65-F5344CB8AC3E}">
        <p14:creationId xmlns:p14="http://schemas.microsoft.com/office/powerpoint/2010/main" val="3103073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Semantic Web Services Overview</a:t>
            </a:r>
            <a:endParaRPr lang="de-DE"/>
          </a:p>
        </p:txBody>
      </p:sp>
      <p:sp>
        <p:nvSpPr>
          <p:cNvPr id="64514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Semantic Web Services (SWS) are distinguished from the foregoing annotation-based approach by:</a:t>
            </a:r>
          </a:p>
          <a:p>
            <a:pPr lvl="1"/>
            <a:r>
              <a:rPr lang="en-GB" dirty="0" smtClean="0"/>
              <a:t>Building a top-down ontology model for services</a:t>
            </a:r>
            <a:r>
              <a:rPr lang="en-GB" dirty="0" smtClean="0"/>
              <a:t> </a:t>
            </a:r>
            <a:r>
              <a:rPr lang="en-GB" dirty="0" smtClean="0"/>
              <a:t>(rather than deriving this from bottom-up annotations)</a:t>
            </a:r>
          </a:p>
          <a:p>
            <a:pPr lvl="1"/>
            <a:r>
              <a:rPr lang="en-GB" dirty="0" smtClean="0"/>
              <a:t>Defining a large set of semantic extensions to the service model (cf. small core of annotation properties in WSMO-</a:t>
            </a:r>
            <a:r>
              <a:rPr lang="en-GB" dirty="0" err="1" smtClean="0"/>
              <a:t>Lite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Building Semantic Execution Environments for brokerage (repository maintenance, discovery, ranking, etc.) and execution of services</a:t>
            </a:r>
          </a:p>
          <a:p>
            <a:r>
              <a:rPr lang="en-GB" dirty="0" smtClean="0"/>
              <a:t>Two approaches were documented as W3C member submissions:</a:t>
            </a:r>
          </a:p>
          <a:p>
            <a:pPr lvl="1"/>
            <a:r>
              <a:rPr lang="en-GB" dirty="0" smtClean="0"/>
              <a:t>OWL-S, submitted in November 2004</a:t>
            </a:r>
          </a:p>
          <a:p>
            <a:pPr lvl="1"/>
            <a:r>
              <a:rPr lang="en-GB" dirty="0" smtClean="0"/>
              <a:t>WSMO, submitted in June 2005</a:t>
            </a:r>
          </a:p>
          <a:p>
            <a:pPr marL="0" indent="0">
              <a:buNone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70252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>
                <a:latin typeface="Arial" charset="0"/>
              </a:rPr>
              <a:t>Bibliography &amp; References</a:t>
            </a:r>
          </a:p>
        </p:txBody>
      </p:sp>
      <p:sp>
        <p:nvSpPr>
          <p:cNvPr id="686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Arial" charset="0"/>
              </a:rPr>
              <a:t>hRESTS and MicroWSMO</a:t>
            </a:r>
          </a:p>
          <a:p>
            <a:pPr lvl="1" eaLnBrk="1" hangingPunct="1"/>
            <a:r>
              <a:rPr lang="en-GB">
                <a:latin typeface="Arial" charset="0"/>
                <a:cs typeface="ＭＳ Ｐゴシック" charset="0"/>
                <a:hlinkClick r:id="rId2"/>
              </a:rPr>
              <a:t>http://sweet.kmi.open.ac.uk/pub/microWSMO.pdf</a:t>
            </a:r>
            <a:endParaRPr lang="en-GB">
              <a:latin typeface="Arial" charset="0"/>
              <a:cs typeface="ＭＳ Ｐゴシック" charset="0"/>
            </a:endParaRPr>
          </a:p>
          <a:p>
            <a:pPr lvl="1" eaLnBrk="1" hangingPunct="1"/>
            <a:r>
              <a:rPr lang="en-GB">
                <a:latin typeface="Arial" charset="0"/>
                <a:cs typeface="ＭＳ Ｐゴシック" charset="0"/>
              </a:rPr>
              <a:t>‘Adapting SAWSDL for Semantic Annotations of RESTful Services’, Maleshkova, M., Kopecky, J. and Pedrinaci, C., Beyond SAWSDL at OnTheMove Federated Conferences &amp; Workshops, 2009</a:t>
            </a:r>
          </a:p>
          <a:p>
            <a:pPr eaLnBrk="1" hangingPunct="1"/>
            <a:r>
              <a:rPr lang="en-GB">
                <a:latin typeface="Arial" charset="0"/>
              </a:rPr>
              <a:t>SAWSDL &amp; WSMO-Lite</a:t>
            </a:r>
          </a:p>
          <a:p>
            <a:pPr lvl="1" eaLnBrk="1" hangingPunct="1"/>
            <a:r>
              <a:rPr lang="en-GB">
                <a:latin typeface="Arial" charset="0"/>
                <a:cs typeface="ＭＳ Ｐゴシック" charset="0"/>
                <a:hlinkClick r:id="rId3"/>
              </a:rPr>
              <a:t>http://www.w3.org/TR/sawsdl/</a:t>
            </a:r>
            <a:endParaRPr lang="en-GB">
              <a:latin typeface="Arial" charset="0"/>
              <a:cs typeface="ＭＳ Ｐゴシック" charset="0"/>
            </a:endParaRPr>
          </a:p>
          <a:p>
            <a:pPr lvl="1" eaLnBrk="1" hangingPunct="1"/>
            <a:r>
              <a:rPr lang="en-GB">
                <a:latin typeface="Arial" charset="0"/>
                <a:cs typeface="ＭＳ Ｐゴシック" charset="0"/>
              </a:rPr>
              <a:t>‘WSMO-Lite Annotations for Web Services’ Tomas Vitvar, Jacek Kopecky, Jana Viskova and Dieter Fensel, Proceedings of 5</a:t>
            </a:r>
            <a:r>
              <a:rPr lang="en-GB" baseline="30000">
                <a:latin typeface="Arial" charset="0"/>
                <a:cs typeface="ＭＳ Ｐゴシック" charset="0"/>
              </a:rPr>
              <a:t>th</a:t>
            </a:r>
            <a:r>
              <a:rPr lang="en-GB">
                <a:latin typeface="Arial" charset="0"/>
                <a:cs typeface="ＭＳ Ｐゴシック" charset="0"/>
              </a:rPr>
              <a:t> European Semantic Web Conference (ESWC 2008)</a:t>
            </a:r>
          </a:p>
        </p:txBody>
      </p:sp>
    </p:spTree>
    <p:extLst>
      <p:ext uri="{BB962C8B-B14F-4D97-AF65-F5344CB8AC3E}">
        <p14:creationId xmlns:p14="http://schemas.microsoft.com/office/powerpoint/2010/main" val="2654127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0299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Interoperation of Platforms</a:t>
            </a:r>
            <a:endParaRPr lang="en-GB"/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Software inter-operation:</a:t>
            </a:r>
          </a:p>
          <a:p>
            <a:pPr lvl="1"/>
            <a:r>
              <a:rPr lang="en-GB" dirty="0" smtClean="0"/>
              <a:t>Across the </a:t>
            </a:r>
            <a:r>
              <a:rPr lang="en-GB" dirty="0" smtClean="0">
                <a:solidFill>
                  <a:schemeClr val="accent1"/>
                </a:solidFill>
              </a:rPr>
              <a:t>Internet </a:t>
            </a:r>
            <a:r>
              <a:rPr lang="en-GB" dirty="0" smtClean="0"/>
              <a:t>and between </a:t>
            </a:r>
            <a:r>
              <a:rPr lang="en-GB" dirty="0" smtClean="0">
                <a:solidFill>
                  <a:srgbClr val="009682"/>
                </a:solidFill>
              </a:rPr>
              <a:t>dissimilar platforms </a:t>
            </a:r>
            <a:r>
              <a:rPr lang="en-GB" dirty="0" smtClean="0"/>
              <a:t>(hardware platforms, operating systems)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 smtClean="0">
                <a:solidFill>
                  <a:srgbClr val="009682"/>
                </a:solidFill>
              </a:rPr>
              <a:t>UNIX</a:t>
            </a:r>
            <a:r>
              <a:rPr lang="en-GB" dirty="0" smtClean="0"/>
              <a:t> family of operating systems introduced ‘remote procedure call’ (</a:t>
            </a:r>
            <a:r>
              <a:rPr lang="en-GB" dirty="0" smtClean="0">
                <a:solidFill>
                  <a:srgbClr val="009682"/>
                </a:solidFill>
              </a:rPr>
              <a:t>RPC</a:t>
            </a:r>
            <a:r>
              <a:rPr lang="en-GB" dirty="0" smtClean="0"/>
              <a:t>)</a:t>
            </a:r>
          </a:p>
          <a:p>
            <a:r>
              <a:rPr lang="en-GB" dirty="0" smtClean="0"/>
              <a:t>An inter-system RPC included in plans for </a:t>
            </a:r>
            <a:r>
              <a:rPr lang="en-GB" dirty="0" smtClean="0">
                <a:solidFill>
                  <a:srgbClr val="009682"/>
                </a:solidFill>
              </a:rPr>
              <a:t>OSF</a:t>
            </a:r>
            <a:r>
              <a:rPr lang="en-GB" dirty="0" smtClean="0"/>
              <a:t> Distributed Computing Environment (</a:t>
            </a:r>
            <a:r>
              <a:rPr lang="en-GB" dirty="0" smtClean="0">
                <a:solidFill>
                  <a:srgbClr val="009682"/>
                </a:solidFill>
              </a:rPr>
              <a:t>DCE</a:t>
            </a:r>
            <a:r>
              <a:rPr lang="en-GB" dirty="0" smtClean="0"/>
              <a:t>)</a:t>
            </a:r>
          </a:p>
          <a:p>
            <a:r>
              <a:rPr lang="en-GB" dirty="0" smtClean="0"/>
              <a:t> </a:t>
            </a:r>
            <a:r>
              <a:rPr lang="en-GB" dirty="0" smtClean="0">
                <a:solidFill>
                  <a:srgbClr val="009682"/>
                </a:solidFill>
              </a:rPr>
              <a:t>Microsoft</a:t>
            </a:r>
            <a:r>
              <a:rPr lang="en-GB" dirty="0" smtClean="0"/>
              <a:t>, for Windows, reused DCE/RPC in the object-oriented Common Object Model (</a:t>
            </a:r>
            <a:r>
              <a:rPr lang="en-GB" dirty="0" smtClean="0">
                <a:solidFill>
                  <a:srgbClr val="009682"/>
                </a:solidFill>
              </a:rPr>
              <a:t>COM</a:t>
            </a:r>
            <a:r>
              <a:rPr lang="en-GB" dirty="0" smtClean="0"/>
              <a:t>)</a:t>
            </a:r>
          </a:p>
          <a:p>
            <a:r>
              <a:rPr lang="en-GB" dirty="0" smtClean="0"/>
              <a:t>The </a:t>
            </a:r>
            <a:r>
              <a:rPr lang="en-GB" dirty="0" smtClean="0">
                <a:solidFill>
                  <a:srgbClr val="009682"/>
                </a:solidFill>
              </a:rPr>
              <a:t>OMG</a:t>
            </a:r>
            <a:r>
              <a:rPr lang="en-GB" dirty="0" smtClean="0"/>
              <a:t> (Object Management Group) worked on the Common Object Request Broker Architecture (</a:t>
            </a:r>
            <a:r>
              <a:rPr lang="en-GB" dirty="0" smtClean="0">
                <a:solidFill>
                  <a:srgbClr val="009682"/>
                </a:solidFill>
              </a:rPr>
              <a:t>CORBA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8954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Interoperation Between Compaines</a:t>
            </a:r>
            <a:endParaRPr lang="en-GB"/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Collaboration across corporations was an issue because distributed systems such as CORBA and DCOM used non-standard </a:t>
            </a:r>
            <a:r>
              <a:rPr lang="en-GB" dirty="0" smtClean="0"/>
              <a:t>ports</a:t>
            </a:r>
          </a:p>
          <a:p>
            <a:endParaRPr lang="en-GB" dirty="0" smtClean="0"/>
          </a:p>
          <a:p>
            <a:r>
              <a:rPr lang="en-GB" dirty="0" smtClean="0"/>
              <a:t>Web Services use HTTP as a transport protocol and most of the firewalls allow access though port 80 (HTTP), leading to easier and dynamic collaboration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169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Complexity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Web Services is a developer</a:t>
            </a:r>
            <a:r>
              <a:rPr lang="he-IL" dirty="0" smtClean="0"/>
              <a:t>-</a:t>
            </a:r>
            <a:r>
              <a:rPr lang="en-US" dirty="0" smtClean="0"/>
              <a:t>friendly service </a:t>
            </a:r>
            <a:r>
              <a:rPr lang="en-US" dirty="0" smtClean="0"/>
              <a:t>system</a:t>
            </a:r>
          </a:p>
          <a:p>
            <a:endParaRPr lang="en-US" dirty="0" smtClean="0"/>
          </a:p>
          <a:p>
            <a:r>
              <a:rPr lang="en-US" dirty="0" smtClean="0"/>
              <a:t>Most of the above</a:t>
            </a:r>
            <a:r>
              <a:rPr lang="he-IL" dirty="0" smtClean="0"/>
              <a:t>-</a:t>
            </a:r>
            <a:r>
              <a:rPr lang="en-US" dirty="0" smtClean="0"/>
              <a:t>mentioned technologies such as RMI, COM, and CORBA involve a whole learning </a:t>
            </a:r>
            <a:r>
              <a:rPr lang="en-US" dirty="0" smtClean="0"/>
              <a:t>curve</a:t>
            </a:r>
          </a:p>
          <a:p>
            <a:endParaRPr lang="en-US" dirty="0" smtClean="0"/>
          </a:p>
          <a:p>
            <a:r>
              <a:rPr lang="en-US" dirty="0" smtClean="0"/>
              <a:t>New technologies and languages have to be learnt to implement these services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046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</TotalTime>
  <Words>4137</Words>
  <Application>Microsoft Macintosh PowerPoint</Application>
  <PresentationFormat>On-screen Show (4:3)</PresentationFormat>
  <Paragraphs>671</Paragraphs>
  <Slides>69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0" baseType="lpstr">
      <vt:lpstr>Standarddesign</vt:lpstr>
      <vt:lpstr>Semantic Web Technologies I (WS13/14): Lightweight Semantics for Web Services and Web APIs</vt:lpstr>
      <vt:lpstr>Lecture Outline</vt:lpstr>
      <vt:lpstr>Introduction to Web Services</vt:lpstr>
      <vt:lpstr>Introduction to Web Services</vt:lpstr>
      <vt:lpstr>Simple Scenario  </vt:lpstr>
      <vt:lpstr>History</vt:lpstr>
      <vt:lpstr>Interoperation of Platforms</vt:lpstr>
      <vt:lpstr>Interoperation Between Compaines</vt:lpstr>
      <vt:lpstr>Complexity</vt:lpstr>
      <vt:lpstr>Web Services and Business Services</vt:lpstr>
      <vt:lpstr>Business-to-Business Services</vt:lpstr>
      <vt:lpstr>Business-to-Customer Services</vt:lpstr>
      <vt:lpstr>Web Service Definition (revised)</vt:lpstr>
      <vt:lpstr>The Web Service Model </vt:lpstr>
      <vt:lpstr>The Web Service Model</vt:lpstr>
      <vt:lpstr>Web Services Components</vt:lpstr>
      <vt:lpstr>Example – A Simple Web Service </vt:lpstr>
      <vt:lpstr>Lecture Outline</vt:lpstr>
      <vt:lpstr>SOAP</vt:lpstr>
      <vt:lpstr>SOAP Messaging Format</vt:lpstr>
      <vt:lpstr>SOAP Request Example</vt:lpstr>
      <vt:lpstr>SOAP Response Example</vt:lpstr>
      <vt:lpstr>SOAP Fault Format</vt:lpstr>
      <vt:lpstr>Lecture Outline</vt:lpstr>
      <vt:lpstr>WSDL</vt:lpstr>
      <vt:lpstr>WSDL</vt:lpstr>
      <vt:lpstr>WSDL Overview</vt:lpstr>
      <vt:lpstr>WSDL Example</vt:lpstr>
      <vt:lpstr>WSDL Example</vt:lpstr>
      <vt:lpstr>WSDL Example</vt:lpstr>
      <vt:lpstr>WSDL Example</vt:lpstr>
      <vt:lpstr>Lecture Outline</vt:lpstr>
      <vt:lpstr>Web Services on the Web</vt:lpstr>
      <vt:lpstr>Web Services on the Web</vt:lpstr>
      <vt:lpstr>Why Web APIs?</vt:lpstr>
      <vt:lpstr>Mashups</vt:lpstr>
      <vt:lpstr>Why Web APIs?</vt:lpstr>
      <vt:lpstr>Web API Descriptions</vt:lpstr>
      <vt:lpstr>Web APIs Technologies</vt:lpstr>
      <vt:lpstr>Challenges with Web APIs</vt:lpstr>
      <vt:lpstr>Lecture Outline</vt:lpstr>
      <vt:lpstr>SAWSDL</vt:lpstr>
      <vt:lpstr>SAWSDL Overview</vt:lpstr>
      <vt:lpstr>SAWSDL Overview Diagram</vt:lpstr>
      <vt:lpstr>Kinds of Service Semantics</vt:lpstr>
      <vt:lpstr>Functional Semantics</vt:lpstr>
      <vt:lpstr>Non-functional Semantics</vt:lpstr>
      <vt:lpstr>Behavioral Semantics</vt:lpstr>
      <vt:lpstr>Information Semantics</vt:lpstr>
      <vt:lpstr>Semantics for Web Services and Web APIs</vt:lpstr>
      <vt:lpstr>WSMO-Lite</vt:lpstr>
      <vt:lpstr>Conceptual Model</vt:lpstr>
      <vt:lpstr>hRESTS</vt:lpstr>
      <vt:lpstr>hRESTS</vt:lpstr>
      <vt:lpstr>MicroWSMO</vt:lpstr>
      <vt:lpstr>Annotation Example</vt:lpstr>
      <vt:lpstr>Annotation Example</vt:lpstr>
      <vt:lpstr>Annotation Example</vt:lpstr>
      <vt:lpstr>Annotation Example</vt:lpstr>
      <vt:lpstr>Annotation Example</vt:lpstr>
      <vt:lpstr>Annotation Example</vt:lpstr>
      <vt:lpstr>Resulting RDF Model</vt:lpstr>
      <vt:lpstr>Semantic Web Services</vt:lpstr>
      <vt:lpstr>Semantic Web Services</vt:lpstr>
      <vt:lpstr>Semantic Web Services</vt:lpstr>
      <vt:lpstr>Semantic Web Services</vt:lpstr>
      <vt:lpstr>Semantic Web Services Overview</vt:lpstr>
      <vt:lpstr>Bibliography &amp; References</vt:lpstr>
      <vt:lpstr>PowerPoint Presentation</vt:lpstr>
    </vt:vector>
  </TitlesOfParts>
  <Company>Center of Structural Biology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WISSENSMANAGEMENT WINTERSEMESTER 2011/2012</dc:title>
  <dc:creator>Fabian Flöck</dc:creator>
  <cp:lastModifiedBy>Maria Maleshkova</cp:lastModifiedBy>
  <cp:revision>71</cp:revision>
  <cp:lastPrinted>2014-02-02T12:35:39Z</cp:lastPrinted>
  <dcterms:created xsi:type="dcterms:W3CDTF">2011-11-23T16:10:52Z</dcterms:created>
  <dcterms:modified xsi:type="dcterms:W3CDTF">2014-02-02T12:36:59Z</dcterms:modified>
</cp:coreProperties>
</file>